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 id="2147483719" r:id="rId5"/>
  </p:sldMasterIdLst>
  <p:notesMasterIdLst>
    <p:notesMasterId r:id="rId20"/>
  </p:notesMasterIdLst>
  <p:handoutMasterIdLst>
    <p:handoutMasterId r:id="rId21"/>
  </p:handoutMasterIdLst>
  <p:sldIdLst>
    <p:sldId id="256" r:id="rId6"/>
    <p:sldId id="267" r:id="rId7"/>
    <p:sldId id="312" r:id="rId8"/>
    <p:sldId id="313" r:id="rId9"/>
    <p:sldId id="314" r:id="rId10"/>
    <p:sldId id="307" r:id="rId11"/>
    <p:sldId id="315" r:id="rId12"/>
    <p:sldId id="310" r:id="rId13"/>
    <p:sldId id="311" r:id="rId14"/>
    <p:sldId id="306" r:id="rId15"/>
    <p:sldId id="316" r:id="rId16"/>
    <p:sldId id="308" r:id="rId17"/>
    <p:sldId id="309" r:id="rId18"/>
    <p:sldId id="273" r:id="rId19"/>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3F07B12-FAE0-28AD-E538-EEDF72EBCEF7}" name="Noyan, Alican" initials="NA" userId="S::noyan.a@buas.nl::f2106684-872a-4b1d-b983-18c991c41330" providerId="AD"/>
  <p188:author id="{A9878740-8B24-E015-19E6-4C2DC5D6CC7C}" name="Bhushan, Nitin" initials="BN" userId="S::bhushan.n@buas.nl::b70ad1ac-80f8-452d-97e3-49086ae68978" providerId="AD"/>
  <p188:author id="{340C3EA1-4802-6F83-FF26-A8A3A773991A}" name="Heijligers, Bram" initials="HB" userId="S::heijligers.b@buas.nl::5cef929d-ecf9-4fca-bf12-bc5ee065fc99" providerId="AD"/>
  <p188:author id="{069542DF-FD5F-DFCE-64EB-70A6D63387E4}" name="Kozlova, Zhanna" initials="KZ" userId="S::kozlova.z@buas.nl::8d63d5a7-3991-4693-b13a-8e2a489aa35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6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6789D2-78F9-4625-ABD3-A87CF2BD9648}" v="32" dt="2024-02-06T13:32:11.774"/>
    <p1510:client id="{ACD2F8A1-E314-43BE-9046-5D2A47C68EA6}" v="35" dt="2024-02-06T09:47:05.188"/>
    <p1510:client id="{CFCCADF5-57C1-4043-8714-A2BAF72EE74E}" v="14" dt="2024-02-06T13:34:30.057"/>
    <p1510:client id="{D6DE07F2-FD4C-4742-9828-A3AD5CA31E0B}" v="180" dt="2024-02-06T13:18:33.458"/>
    <p1510:client id="{DD1C55B1-15BC-4A06-888E-B28DB229B1DF}" v="1" dt="2024-02-07T10:17:55.2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4660"/>
  </p:normalViewPr>
  <p:slideViewPr>
    <p:cSldViewPr snapToGrid="0">
      <p:cViewPr>
        <p:scale>
          <a:sx n="50" d="100"/>
          <a:sy n="50" d="100"/>
        </p:scale>
        <p:origin x="29" y="1133"/>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89D317E2-89CF-BF42-AE9F-1E591F3FE62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D34C057F-DD8E-3C49-A2E7-A6D6ECD66F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37569D-5793-854B-AD14-A4A92002595E}" type="datetimeFigureOut">
              <a:rPr lang="nl-NL" smtClean="0"/>
              <a:t>12-4-2024</a:t>
            </a:fld>
            <a:endParaRPr lang="nl-NL"/>
          </a:p>
        </p:txBody>
      </p:sp>
      <p:sp>
        <p:nvSpPr>
          <p:cNvPr id="4" name="Tijdelijke aanduiding voor voettekst 3">
            <a:extLst>
              <a:ext uri="{FF2B5EF4-FFF2-40B4-BE49-F238E27FC236}">
                <a16:creationId xmlns:a16="http://schemas.microsoft.com/office/drawing/2014/main" id="{0864519D-1C87-FD4B-B00A-2DA94782ED9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1A08F263-2994-7B4C-82A2-4CDFFA4B0E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34E908-F265-BD4B-9820-E8CE97EAAC27}" type="slidenum">
              <a:rPr lang="nl-NL" smtClean="0"/>
              <a:t>‹#›</a:t>
            </a:fld>
            <a:endParaRPr lang="nl-NL"/>
          </a:p>
        </p:txBody>
      </p:sp>
    </p:spTree>
    <p:extLst>
      <p:ext uri="{BB962C8B-B14F-4D97-AF65-F5344CB8AC3E}">
        <p14:creationId xmlns:p14="http://schemas.microsoft.com/office/powerpoint/2010/main" val="4472313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3FB1B7-C8F7-8843-BF43-280387B2B40F}" type="datetimeFigureOut">
              <a:rPr lang="nl-NL" smtClean="0"/>
              <a:t>12-4-2024</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nl-NL"/>
              <a:t>Tekststijl van het model bewerken
Tweede niveau
Derde niveau
Vierde niveau
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C5874-2264-DB45-A455-DDA96B8CCAE6}" type="slidenum">
              <a:rPr lang="nl-NL" smtClean="0"/>
              <a:t>‹#›</a:t>
            </a:fld>
            <a:endParaRPr lang="nl-NL"/>
          </a:p>
        </p:txBody>
      </p:sp>
    </p:spTree>
    <p:extLst>
      <p:ext uri="{BB962C8B-B14F-4D97-AF65-F5344CB8AC3E}">
        <p14:creationId xmlns:p14="http://schemas.microsoft.com/office/powerpoint/2010/main" val="3356390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28FC5874-2264-DB45-A455-DDA96B8CCAE6}" type="slidenum">
              <a:rPr lang="nl-NL" smtClean="0"/>
              <a:t>1</a:t>
            </a:fld>
            <a:endParaRPr lang="nl-NL"/>
          </a:p>
        </p:txBody>
      </p:sp>
    </p:spTree>
    <p:extLst>
      <p:ext uri="{BB962C8B-B14F-4D97-AF65-F5344CB8AC3E}">
        <p14:creationId xmlns:p14="http://schemas.microsoft.com/office/powerpoint/2010/main" val="38628335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A6C8C274-345F-C24F-B914-9D57A4FC4BF7}"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21714646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C85429B-7EB3-084A-A4F2-852F584DF39D}"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264598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ISURE EV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6B00DB6-5B71-E84F-BC2E-BED7F0E7F3EC}"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434556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OG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FD12A8D7-D751-9541-9AE7-BF53D0FEBC02}"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856736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448D5C6B-2343-F24D-8098-49B80807734D}"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16886310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URIS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1503BD7-7D4E-034E-A73D-34A96F7C2B9E}"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0506142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WN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CE4CE7ED-B6C7-5F49-A328-1F510803E59C}"/>
              </a:ext>
            </a:extLst>
          </p:cNvPr>
          <p:cNvSpPr>
            <a:spLocks noGrp="1"/>
          </p:cNvSpPr>
          <p:nvPr>
            <p:ph type="pic" sz="quarter" idx="15"/>
          </p:nvPr>
        </p:nvSpPr>
        <p:spPr>
          <a:xfrm>
            <a:off x="682625" y="0"/>
            <a:ext cx="11509375" cy="5457825"/>
          </a:xfrm>
          <a:solidFill>
            <a:schemeClr val="bg1">
              <a:alpha val="0"/>
            </a:schemeClr>
          </a:solidFill>
        </p:spPr>
        <p:txBody>
          <a:bodyPr tIns="1080000"/>
          <a:lstStyle>
            <a:lvl1pPr algn="ctr">
              <a:defRPr>
                <a:solidFill>
                  <a:schemeClr val="bg1"/>
                </a:solidFill>
              </a:defRPr>
            </a:lvl1pPr>
          </a:lstStyle>
          <a:p>
            <a:r>
              <a:rPr lang="en-US"/>
              <a:t>Click icon to add picture</a:t>
            </a:r>
            <a:endParaRPr lang="nl-NL"/>
          </a:p>
        </p:txBody>
      </p:sp>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9B625D9-B9EE-6E45-88E2-4D1C6CB4222C}"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4810135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B 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ECE7121-FBD5-B04C-9051-955FACEB8C14}"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a:t>
            </a:r>
            <a:r>
              <a:rPr lang="nl-NL" err="1"/>
              <a:t>Optional</a:t>
            </a:r>
            <a:r>
              <a:rPr lang="nl-NL"/>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0" baseline="0">
                <a:solidFill>
                  <a:srgbClr val="00B7EE"/>
                </a:solidFill>
                <a:latin typeface="Open Sans SemiBold" panose="020B0606030504020204" pitchFamily="34" charset="0"/>
              </a:defRPr>
            </a:lvl1pPr>
          </a:lstStyle>
          <a:p>
            <a:endParaRPr lang="nl-NL"/>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8"/>
            <a:ext cx="11144920" cy="3735895"/>
          </a:xfrm>
          <a:prstGeom prst="rect">
            <a:avLst/>
          </a:prstGeom>
        </p:spPr>
        <p:txBody>
          <a:bodyPr wrap="square">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a:p>
            <a:r>
              <a:rPr lang="nl-NL" err="1"/>
              <a:t>Text</a:t>
            </a:r>
            <a:r>
              <a:rPr lang="nl-NL"/>
              <a:t>
</a:t>
            </a:r>
            <a:r>
              <a:rPr lang="nl-NL" err="1"/>
              <a:t>Text</a:t>
            </a:r>
            <a:r>
              <a:rPr lang="nl-NL"/>
              <a:t>
</a:t>
            </a:r>
            <a:r>
              <a:rPr lang="nl-NL" err="1"/>
              <a:t>Text</a:t>
            </a:r>
            <a:endParaRPr lang="nl-NL"/>
          </a:p>
          <a:p>
            <a:r>
              <a:rPr lang="nl-NL" err="1"/>
              <a:t>Text</a:t>
            </a:r>
            <a:endParaRPr lang="nl-NL"/>
          </a:p>
          <a:p>
            <a:r>
              <a:rPr lang="nl-NL" err="1"/>
              <a:t>Text</a:t>
            </a:r>
            <a:endParaRPr lang="nl-NL"/>
          </a:p>
          <a:p>
            <a:r>
              <a:rPr lang="nl-NL" err="1"/>
              <a:t>Text</a:t>
            </a:r>
            <a:endParaRPr lang="nl-NL"/>
          </a:p>
        </p:txBody>
      </p:sp>
      <p:sp>
        <p:nvSpPr>
          <p:cNvPr id="9" name="Titel 18">
            <a:extLst>
              <a:ext uri="{FF2B5EF4-FFF2-40B4-BE49-F238E27FC236}">
                <a16:creationId xmlns:a16="http://schemas.microsoft.com/office/drawing/2014/main" id="{6E37925F-CA59-EA4B-87ED-B4446264CDB5}"/>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42827378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D076CE5-49C4-1047-90C9-08077C54E025}"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inhoud 2">
            <a:extLst>
              <a:ext uri="{FF2B5EF4-FFF2-40B4-BE49-F238E27FC236}">
                <a16:creationId xmlns:a16="http://schemas.microsoft.com/office/drawing/2014/main" id="{1268AB72-F30A-4844-AFAE-20251F3B1D85}"/>
              </a:ext>
            </a:extLst>
          </p:cNvPr>
          <p:cNvSpPr>
            <a:spLocks noGrp="1"/>
          </p:cNvSpPr>
          <p:nvPr>
            <p:ph sz="quarter" idx="15" hasCustomPrompt="1"/>
          </p:nvPr>
        </p:nvSpPr>
        <p:spPr>
          <a:xfrm>
            <a:off x="537882" y="1471381"/>
            <a:ext cx="11144922" cy="4154984"/>
          </a:xfrm>
          <a:prstGeom prst="rect">
            <a:avLst/>
          </a:prstGeom>
        </p:spPr>
        <p:txBody>
          <a:bodyPr>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r>
              <a:rPr lang="nl-NL" err="1"/>
              <a:t>Text</a:t>
            </a:r>
            <a:endParaRPr lang="nl-NL"/>
          </a:p>
        </p:txBody>
      </p:sp>
      <p:sp>
        <p:nvSpPr>
          <p:cNvPr id="14" name="Titel 18">
            <a:extLst>
              <a:ext uri="{FF2B5EF4-FFF2-40B4-BE49-F238E27FC236}">
                <a16:creationId xmlns:a16="http://schemas.microsoft.com/office/drawing/2014/main" id="{688B96DB-3A09-5D41-96EB-01A013AF8F16}"/>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13283795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 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7BE5A74-8120-B541-8B08-C0396A2FDC64}"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a:t>
            </a:r>
            <a:r>
              <a:rPr lang="nl-NL" err="1"/>
              <a:t>Optional</a:t>
            </a:r>
            <a:r>
              <a:rPr lang="nl-NL"/>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11" name="Tijdelijke aanduiding voor inhoud 2">
            <a:extLst>
              <a:ext uri="{FF2B5EF4-FFF2-40B4-BE49-F238E27FC236}">
                <a16:creationId xmlns:a16="http://schemas.microsoft.com/office/drawing/2014/main" id="{ECFF16CA-AD10-5343-89C2-717896D9EA8B}"/>
              </a:ext>
            </a:extLst>
          </p:cNvPr>
          <p:cNvSpPr>
            <a:spLocks noGrp="1"/>
          </p:cNvSpPr>
          <p:nvPr>
            <p:ph sz="quarter" idx="15" hasCustomPrompt="1"/>
          </p:nvPr>
        </p:nvSpPr>
        <p:spPr>
          <a:xfrm>
            <a:off x="536957"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4" name="Tijdelijke aanduiding voor inhoud 2">
            <a:extLst>
              <a:ext uri="{FF2B5EF4-FFF2-40B4-BE49-F238E27FC236}">
                <a16:creationId xmlns:a16="http://schemas.microsoft.com/office/drawing/2014/main" id="{162539FB-202D-7448-9B76-4D3F85DFC8D8}"/>
              </a:ext>
            </a:extLst>
          </p:cNvPr>
          <p:cNvSpPr>
            <a:spLocks noGrp="1"/>
          </p:cNvSpPr>
          <p:nvPr>
            <p:ph sz="quarter" idx="17" hasCustomPrompt="1"/>
          </p:nvPr>
        </p:nvSpPr>
        <p:spPr>
          <a:xfrm>
            <a:off x="6104964"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5" name="Titel 18">
            <a:extLst>
              <a:ext uri="{FF2B5EF4-FFF2-40B4-BE49-F238E27FC236}">
                <a16:creationId xmlns:a16="http://schemas.microsoft.com/office/drawing/2014/main" id="{D3DFFFC9-390E-9640-9571-5C38971AC28A}"/>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32977060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D1B948D2-A1A1-F04B-B617-A343C034765F}"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inhoud 2">
            <a:extLst>
              <a:ext uri="{FF2B5EF4-FFF2-40B4-BE49-F238E27FC236}">
                <a16:creationId xmlns:a16="http://schemas.microsoft.com/office/drawing/2014/main" id="{0E9EB354-C69C-5643-9D58-5562543DF022}"/>
              </a:ext>
            </a:extLst>
          </p:cNvPr>
          <p:cNvSpPr>
            <a:spLocks noGrp="1"/>
          </p:cNvSpPr>
          <p:nvPr>
            <p:ph sz="quarter" idx="15" hasCustomPrompt="1"/>
          </p:nvPr>
        </p:nvSpPr>
        <p:spPr>
          <a:xfrm>
            <a:off x="537882"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0" name="Titel 18">
            <a:extLst>
              <a:ext uri="{FF2B5EF4-FFF2-40B4-BE49-F238E27FC236}">
                <a16:creationId xmlns:a16="http://schemas.microsoft.com/office/drawing/2014/main" id="{949D0D18-EF80-BF45-81DC-61E8699071A1}"/>
              </a:ext>
            </a:extLst>
          </p:cNvPr>
          <p:cNvSpPr>
            <a:spLocks noGrp="1"/>
          </p:cNvSpPr>
          <p:nvPr>
            <p:ph type="title"/>
          </p:nvPr>
        </p:nvSpPr>
        <p:spPr>
          <a:xfrm>
            <a:off x="537882" y="412477"/>
            <a:ext cx="11144922" cy="867684"/>
          </a:xfrm>
          <a:prstGeom prst="rect">
            <a:avLst/>
          </a:prstGeom>
        </p:spPr>
        <p:txBody>
          <a:bodyPr/>
          <a:lstStyle/>
          <a:p>
            <a:endParaRPr lang="nl-NL"/>
          </a:p>
        </p:txBody>
      </p:sp>
      <p:sp>
        <p:nvSpPr>
          <p:cNvPr id="11" name="Tijdelijke aanduiding voor inhoud 2">
            <a:extLst>
              <a:ext uri="{FF2B5EF4-FFF2-40B4-BE49-F238E27FC236}">
                <a16:creationId xmlns:a16="http://schemas.microsoft.com/office/drawing/2014/main" id="{2AF9BE3C-D98B-1145-B3B9-29CC71E86FEA}"/>
              </a:ext>
            </a:extLst>
          </p:cNvPr>
          <p:cNvSpPr>
            <a:spLocks noGrp="1"/>
          </p:cNvSpPr>
          <p:nvPr>
            <p:ph sz="quarter" idx="16" hasCustomPrompt="1"/>
          </p:nvPr>
        </p:nvSpPr>
        <p:spPr>
          <a:xfrm>
            <a:off x="6110343"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Tree>
    <p:extLst>
      <p:ext uri="{BB962C8B-B14F-4D97-AF65-F5344CB8AC3E}">
        <p14:creationId xmlns:p14="http://schemas.microsoft.com/office/powerpoint/2010/main" val="27202697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409560F-09D7-1541-AA3E-48454F3386CB}"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8441721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B TWO COLUMN VERTIC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a:xfrm>
            <a:off x="537882" y="412477"/>
            <a:ext cx="11144922" cy="867684"/>
          </a:xfrm>
          <a:prstGeom prst="rect">
            <a:avLst/>
          </a:prstGeom>
        </p:spPr>
        <p:txBody>
          <a:bodyPr/>
          <a:lstStyle/>
          <a:p>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BB334B0-1517-8E49-8E98-1A6D5ACFD79A}"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2"/>
            <a:ext cx="11144919" cy="1221360"/>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p:txBody>
      </p:sp>
      <p:sp>
        <p:nvSpPr>
          <p:cNvPr id="17" name="Tijdelijke aanduiding voor tekst 12">
            <a:extLst>
              <a:ext uri="{FF2B5EF4-FFF2-40B4-BE49-F238E27FC236}">
                <a16:creationId xmlns:a16="http://schemas.microsoft.com/office/drawing/2014/main" id="{22D87F01-9DD2-8D4D-9195-78BF27BC2C14}"/>
              </a:ext>
            </a:extLst>
          </p:cNvPr>
          <p:cNvSpPr>
            <a:spLocks noGrp="1"/>
          </p:cNvSpPr>
          <p:nvPr>
            <p:ph type="body" sz="quarter" idx="17"/>
          </p:nvPr>
        </p:nvSpPr>
        <p:spPr>
          <a:xfrm>
            <a:off x="537882" y="3485645"/>
            <a:ext cx="11144921"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20" name="Tijdelijke aanduiding voor inhoud 2">
            <a:extLst>
              <a:ext uri="{FF2B5EF4-FFF2-40B4-BE49-F238E27FC236}">
                <a16:creationId xmlns:a16="http://schemas.microsoft.com/office/drawing/2014/main" id="{F81BD049-5E4B-9149-B907-EEBC60CA8844}"/>
              </a:ext>
            </a:extLst>
          </p:cNvPr>
          <p:cNvSpPr>
            <a:spLocks noGrp="1"/>
          </p:cNvSpPr>
          <p:nvPr>
            <p:ph sz="quarter" idx="18" hasCustomPrompt="1"/>
          </p:nvPr>
        </p:nvSpPr>
        <p:spPr>
          <a:xfrm>
            <a:off x="537882" y="3957143"/>
            <a:ext cx="11144921" cy="1640449"/>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a:p>
            <a:r>
              <a:rPr lang="nl-NL" err="1"/>
              <a:t>Text</a:t>
            </a:r>
            <a:endParaRPr lang="nl-NL"/>
          </a:p>
        </p:txBody>
      </p:sp>
    </p:spTree>
    <p:extLst>
      <p:ext uri="{BB962C8B-B14F-4D97-AF65-F5344CB8AC3E}">
        <p14:creationId xmlns:p14="http://schemas.microsoft.com/office/powerpoint/2010/main" val="19331824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5AB97BA9-CF0A-E84E-8749-19F48DD9B11A}"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afbeelding 2">
            <a:extLst>
              <a:ext uri="{FF2B5EF4-FFF2-40B4-BE49-F238E27FC236}">
                <a16:creationId xmlns:a16="http://schemas.microsoft.com/office/drawing/2014/main" id="{C18FF14D-DE4B-5145-AA10-4DA74DE2D516}"/>
              </a:ext>
            </a:extLst>
          </p:cNvPr>
          <p:cNvSpPr>
            <a:spLocks noGrp="1"/>
          </p:cNvSpPr>
          <p:nvPr>
            <p:ph type="pic" sz="quarter" idx="13"/>
          </p:nvPr>
        </p:nvSpPr>
        <p:spPr>
          <a:xfrm>
            <a:off x="0" y="0"/>
            <a:ext cx="12192000" cy="6062870"/>
          </a:xfrm>
          <a:prstGeom prst="rect">
            <a:avLst/>
          </a:prstGeom>
        </p:spPr>
        <p:txBody>
          <a:bodyPr tIns="1080000"/>
          <a:lstStyle>
            <a:lvl1pPr algn="ctr">
              <a:defRPr>
                <a:solidFill>
                  <a:schemeClr val="bg1"/>
                </a:solidFill>
              </a:defRPr>
            </a:lvl1pPr>
          </a:lstStyle>
          <a:p>
            <a:endParaRPr lang="nl-NL"/>
          </a:p>
        </p:txBody>
      </p:sp>
    </p:spTree>
    <p:extLst>
      <p:ext uri="{BB962C8B-B14F-4D97-AF65-F5344CB8AC3E}">
        <p14:creationId xmlns:p14="http://schemas.microsoft.com/office/powerpoint/2010/main" val="27384038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DB27365-2F06-6844-B8A5-69B9719875E4}"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4" name="Tijdelijke aanduiding voor tekst 3">
            <a:extLst>
              <a:ext uri="{FF2B5EF4-FFF2-40B4-BE49-F238E27FC236}">
                <a16:creationId xmlns:a16="http://schemas.microsoft.com/office/drawing/2014/main" id="{18C3B9D9-D47F-E64C-B5FB-5C72B67A68D4}"/>
              </a:ext>
            </a:extLst>
          </p:cNvPr>
          <p:cNvSpPr>
            <a:spLocks noGrp="1"/>
          </p:cNvSpPr>
          <p:nvPr>
            <p:ph type="body" sz="quarter" idx="13" hasCustomPrompt="1"/>
          </p:nvPr>
        </p:nvSpPr>
        <p:spPr>
          <a:xfrm>
            <a:off x="537882" y="2462709"/>
            <a:ext cx="11145600" cy="774700"/>
          </a:xfrm>
          <a:prstGeom prst="rect">
            <a:avLst/>
          </a:prstGeom>
        </p:spPr>
        <p:txBody>
          <a:bodyPr/>
          <a:lstStyle>
            <a:lvl1pPr algn="ctr">
              <a:defRPr sz="4400" baseline="0">
                <a:solidFill>
                  <a:schemeClr val="bg1"/>
                </a:solidFill>
                <a:latin typeface="Open Sans SemiBold" panose="020B0606030504020204" pitchFamily="34" charset="0"/>
              </a:defRPr>
            </a:lvl1pPr>
          </a:lstStyle>
          <a:p>
            <a:r>
              <a:rPr lang="nl-NL" err="1"/>
              <a:t>Thank</a:t>
            </a:r>
            <a:r>
              <a:rPr lang="nl-NL"/>
              <a:t> </a:t>
            </a:r>
            <a:r>
              <a:rPr lang="nl-NL" err="1"/>
              <a:t>you</a:t>
            </a:r>
            <a:r>
              <a:rPr lang="nl-NL"/>
              <a:t>!</a:t>
            </a:r>
          </a:p>
        </p:txBody>
      </p:sp>
      <p:sp>
        <p:nvSpPr>
          <p:cNvPr id="9" name="Tijdelijke aanduiding voor inhoud 2">
            <a:extLst>
              <a:ext uri="{FF2B5EF4-FFF2-40B4-BE49-F238E27FC236}">
                <a16:creationId xmlns:a16="http://schemas.microsoft.com/office/drawing/2014/main" id="{611D22F6-CF91-A141-9E4D-70FE81B1761B}"/>
              </a:ext>
            </a:extLst>
          </p:cNvPr>
          <p:cNvSpPr>
            <a:spLocks noGrp="1"/>
          </p:cNvSpPr>
          <p:nvPr>
            <p:ph sz="quarter" idx="15" hasCustomPrompt="1"/>
          </p:nvPr>
        </p:nvSpPr>
        <p:spPr>
          <a:xfrm>
            <a:off x="3416082" y="3429000"/>
            <a:ext cx="5389200" cy="2195513"/>
          </a:xfrm>
          <a:prstGeom prst="rect">
            <a:avLst/>
          </a:prstGeom>
        </p:spPr>
        <p:txBody>
          <a:bodyPr wrap="square">
            <a:noAutofit/>
          </a:bodyPr>
          <a:lstStyle>
            <a:lvl1pPr marL="0" indent="0" algn="ctr">
              <a:buClr>
                <a:srgbClr val="EE731A"/>
              </a:buClr>
              <a:buFontTx/>
              <a:buNone/>
              <a:defRPr sz="2100" baseline="0">
                <a:solidFill>
                  <a:schemeClr val="bg1"/>
                </a:solidFill>
              </a:defRPr>
            </a:lvl1pPr>
          </a:lstStyle>
          <a:p>
            <a:r>
              <a:rPr lang="nl-NL" err="1"/>
              <a:t>Text</a:t>
            </a:r>
            <a:endParaRPr lang="nl-NL"/>
          </a:p>
        </p:txBody>
      </p:sp>
    </p:spTree>
    <p:extLst>
      <p:ext uri="{BB962C8B-B14F-4D97-AF65-F5344CB8AC3E}">
        <p14:creationId xmlns:p14="http://schemas.microsoft.com/office/powerpoint/2010/main" val="4149823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2B7B323-1BBF-154D-9615-F7F8C12858F4}"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13345505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2551135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0310861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ILT ENVIRON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AABC345-69CA-A944-8CD9-FFF238BA6EFB}"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515533"/>
          </a:xfrm>
          <a:prstGeom prst="rect">
            <a:avLst/>
          </a:prstGeom>
        </p:spPr>
      </p:pic>
    </p:spTree>
    <p:extLst>
      <p:ext uri="{BB962C8B-B14F-4D97-AF65-F5344CB8AC3E}">
        <p14:creationId xmlns:p14="http://schemas.microsoft.com/office/powerpoint/2010/main" val="9252804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TA SCIENCE A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07072F27-C774-C541-A0DB-86DF7F09557D}"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095633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AC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9338287-3AF1-3343-8F1E-141790FD5731}"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4114743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AM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5568E9F-E84D-C14D-8FA6-15284E6958F8}" type="datetime2">
              <a:rPr lang="nl-NL" smtClean="0"/>
              <a:t>vrijdag 12 april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544175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9" Type="http://schemas.openxmlformats.org/officeDocument/2006/relationships/image" Target="../media/image25.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9D204BC3-D550-6C4A-888D-7B95F79F4232}" type="datetime2">
              <a:rPr lang="nl-NL" smtClean="0"/>
              <a:t>vrijdag 12 april 2024</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a:t>
            </a:r>
            <a:r>
              <a:rPr lang="nl-NL" err="1"/>
              <a:t>Optional</a:t>
            </a:r>
            <a:r>
              <a:rPr lang="nl-NL"/>
              <a:t>&gt;</a:t>
            </a:r>
          </a:p>
        </p:txBody>
      </p:sp>
      <p:sp>
        <p:nvSpPr>
          <p:cNvPr id="11" name="Tijdelijke aanduiding voor titel 10">
            <a:extLst>
              <a:ext uri="{FF2B5EF4-FFF2-40B4-BE49-F238E27FC236}">
                <a16:creationId xmlns:a16="http://schemas.microsoft.com/office/drawing/2014/main" id="{D09ABA41-6BF9-2A46-9E75-DA4409960371}"/>
              </a:ext>
            </a:extLst>
          </p:cNvPr>
          <p:cNvSpPr>
            <a:spLocks noGrp="1" noChangeAspect="1"/>
          </p:cNvSpPr>
          <p:nvPr>
            <p:ph type="title"/>
          </p:nvPr>
        </p:nvSpPr>
        <p:spPr>
          <a:xfrm>
            <a:off x="1727200" y="3564467"/>
            <a:ext cx="9372600" cy="1524000"/>
          </a:xfrm>
          <a:prstGeom prst="rect">
            <a:avLst/>
          </a:prstGeom>
          <a:solidFill>
            <a:schemeClr val="bg1"/>
          </a:solidFill>
        </p:spPr>
        <p:txBody>
          <a:bodyPr vert="horz" wrap="square" lIns="468000" tIns="288000" rIns="468000" bIns="45720" rtlCol="0" anchor="t" anchorCtr="0">
            <a:noAutofit/>
          </a:bodyPr>
          <a:lstStyle/>
          <a:p>
            <a:endParaRPr lang="nl-NL"/>
          </a:p>
        </p:txBody>
      </p:sp>
      <p:sp>
        <p:nvSpPr>
          <p:cNvPr id="14" name="Tijdelijke aanduiding voor tekst 13">
            <a:extLst>
              <a:ext uri="{FF2B5EF4-FFF2-40B4-BE49-F238E27FC236}">
                <a16:creationId xmlns:a16="http://schemas.microsoft.com/office/drawing/2014/main" id="{CCBB489B-C61E-7645-8AA7-236EC08917CB}"/>
              </a:ext>
            </a:extLst>
          </p:cNvPr>
          <p:cNvSpPr>
            <a:spLocks noGrp="1" noChangeAspect="1"/>
          </p:cNvSpPr>
          <p:nvPr>
            <p:ph type="body" idx="1"/>
          </p:nvPr>
        </p:nvSpPr>
        <p:spPr>
          <a:xfrm>
            <a:off x="1727200" y="5088467"/>
            <a:ext cx="9372600" cy="982133"/>
          </a:xfrm>
          <a:prstGeom prst="rect">
            <a:avLst/>
          </a:prstGeom>
          <a:solidFill>
            <a:schemeClr val="bg1"/>
          </a:solidFill>
        </p:spPr>
        <p:txBody>
          <a:bodyPr vert="horz" lIns="468000" tIns="108000" rIns="468000" bIns="360000" rtlCol="0">
            <a:noAutofit/>
          </a:bodyPr>
          <a:lstStyle/>
          <a:p>
            <a:endParaRPr lang="nl-NL"/>
          </a:p>
        </p:txBody>
      </p:sp>
    </p:spTree>
    <p:extLst>
      <p:ext uri="{BB962C8B-B14F-4D97-AF65-F5344CB8AC3E}">
        <p14:creationId xmlns:p14="http://schemas.microsoft.com/office/powerpoint/2010/main" val="1692194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15" r:id="rId6"/>
    <p:sldLayoutId id="2147483731" r:id="rId7"/>
    <p:sldLayoutId id="2147483733" r:id="rId8"/>
    <p:sldLayoutId id="2147483735" r:id="rId9"/>
    <p:sldLayoutId id="2147483737" r:id="rId10"/>
    <p:sldLayoutId id="2147483741" r:id="rId11"/>
    <p:sldLayoutId id="2147483739" r:id="rId12"/>
    <p:sldLayoutId id="2147483743" r:id="rId13"/>
    <p:sldLayoutId id="2147483745" r:id="rId14"/>
    <p:sldLayoutId id="2147483718" r:id="rId15"/>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ECC8C2D5-4E6A-5441-84B3-10BD96EE8891}" type="datetime2">
              <a:rPr lang="nl-NL" smtClean="0"/>
              <a:t>vrijdag 12 april 2024</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&lt;Optional&gt;</a:t>
            </a:r>
          </a:p>
        </p:txBody>
      </p:sp>
    </p:spTree>
    <p:extLst>
      <p:ext uri="{BB962C8B-B14F-4D97-AF65-F5344CB8AC3E}">
        <p14:creationId xmlns:p14="http://schemas.microsoft.com/office/powerpoint/2010/main" val="354655194"/>
      </p:ext>
    </p:extLst>
  </p:cSld>
  <p:clrMap bg1="lt1" tx1="dk1" bg2="lt2" tx2="dk2" accent1="accent1" accent2="accent2" accent3="accent3" accent4="accent4" accent5="accent5" accent6="accent6" hlink="hlink" folHlink="folHlink"/>
  <p:sldLayoutIdLst>
    <p:sldLayoutId id="2147483724" r:id="rId1"/>
    <p:sldLayoutId id="2147483721" r:id="rId2"/>
    <p:sldLayoutId id="2147483723" r:id="rId3"/>
    <p:sldLayoutId id="2147483722" r:id="rId4"/>
    <p:sldLayoutId id="2147483720" r:id="rId5"/>
    <p:sldLayoutId id="2147483729" r:id="rId6"/>
    <p:sldLayoutId id="2147483726" r:id="rId7"/>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420" userDrawn="1">
          <p15:clr>
            <a:srgbClr val="F26B43"/>
          </p15:clr>
        </p15:guide>
        <p15:guide id="3" pos="41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jdelijke aanduiding voor tekst 25">
            <a:extLst>
              <a:ext uri="{FF2B5EF4-FFF2-40B4-BE49-F238E27FC236}">
                <a16:creationId xmlns:a16="http://schemas.microsoft.com/office/drawing/2014/main" id="{0C64607B-E8EE-204A-9080-04231F8F550D}"/>
              </a:ext>
            </a:extLst>
          </p:cNvPr>
          <p:cNvSpPr>
            <a:spLocks noGrp="1"/>
          </p:cNvSpPr>
          <p:nvPr>
            <p:ph type="body" sz="quarter" idx="14"/>
          </p:nvPr>
        </p:nvSpPr>
        <p:spPr>
          <a:xfrm>
            <a:off x="1727200" y="4860758"/>
            <a:ext cx="9372600" cy="1209843"/>
          </a:xfrm>
        </p:spPr>
        <p:txBody>
          <a:bodyPr/>
          <a:lstStyle/>
          <a:p>
            <a:r>
              <a:rPr lang="nl-NL" dirty="0"/>
              <a:t>Musaed Alfareh </a:t>
            </a:r>
          </a:p>
          <a:p>
            <a:endParaRPr lang="nl-NL" dirty="0"/>
          </a:p>
          <a:p>
            <a:r>
              <a:rPr lang="nl-NL" dirty="0"/>
              <a:t>225739</a:t>
            </a:r>
          </a:p>
        </p:txBody>
      </p:sp>
      <p:sp>
        <p:nvSpPr>
          <p:cNvPr id="25" name="Titel 24">
            <a:extLst>
              <a:ext uri="{FF2B5EF4-FFF2-40B4-BE49-F238E27FC236}">
                <a16:creationId xmlns:a16="http://schemas.microsoft.com/office/drawing/2014/main" id="{B8C37745-5CAB-B949-8072-79528679CAB3}"/>
              </a:ext>
            </a:extLst>
          </p:cNvPr>
          <p:cNvSpPr>
            <a:spLocks noGrp="1"/>
          </p:cNvSpPr>
          <p:nvPr>
            <p:ph type="title"/>
          </p:nvPr>
        </p:nvSpPr>
        <p:spPr>
          <a:xfrm>
            <a:off x="1727200" y="3429000"/>
            <a:ext cx="9372600" cy="1431758"/>
          </a:xfrm>
        </p:spPr>
        <p:txBody>
          <a:bodyPr/>
          <a:lstStyle/>
          <a:p>
            <a:r>
              <a:rPr lang="en-NL" sz="3600" dirty="0"/>
              <a:t>Project Proposal</a:t>
            </a:r>
            <a:r>
              <a:rPr lang="en-US" sz="3600" dirty="0"/>
              <a:t>:</a:t>
            </a:r>
            <a:br>
              <a:rPr lang="en-US" sz="3600" dirty="0"/>
            </a:br>
            <a:r>
              <a:rPr lang="en-GB" sz="2400" dirty="0"/>
              <a:t>Developing an image classifier for recycling facilities to enhance sorting efficiency and recycled material quality.</a:t>
            </a:r>
            <a:br>
              <a:rPr lang="en-GB" sz="2400" dirty="0"/>
            </a:br>
            <a:br>
              <a:rPr lang="en-GB" sz="2400" dirty="0"/>
            </a:br>
            <a:br>
              <a:rPr lang="en-GB" sz="2400" dirty="0"/>
            </a:br>
            <a:r>
              <a:rPr lang="en-GB" sz="2400" dirty="0"/>
              <a:t>Block-C Data Modelling</a:t>
            </a:r>
            <a:br>
              <a:rPr lang="en-GB" sz="2400" dirty="0"/>
            </a:br>
            <a:endParaRPr lang="nl-NL" dirty="0"/>
          </a:p>
        </p:txBody>
      </p:sp>
    </p:spTree>
    <p:extLst>
      <p:ext uri="{BB962C8B-B14F-4D97-AF65-F5344CB8AC3E}">
        <p14:creationId xmlns:p14="http://schemas.microsoft.com/office/powerpoint/2010/main" val="989191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p:txBody>
          <a:bodyPr/>
          <a:lstStyle/>
          <a:p>
            <a:r>
              <a:rPr lang="en-US"/>
              <a:t>Responsible AI</a:t>
            </a:r>
            <a:endParaRPr lang="nl-NL" dirty="0"/>
          </a:p>
        </p:txBody>
      </p:sp>
      <p:sp>
        <p:nvSpPr>
          <p:cNvPr id="9" name="Tijdelijke aanduiding voor inhoud 8">
            <a:extLst>
              <a:ext uri="{FF2B5EF4-FFF2-40B4-BE49-F238E27FC236}">
                <a16:creationId xmlns:a16="http://schemas.microsoft.com/office/drawing/2014/main" id="{4013CABD-8215-8049-872C-2247EFA09829}"/>
              </a:ext>
            </a:extLst>
          </p:cNvPr>
          <p:cNvSpPr>
            <a:spLocks noGrp="1"/>
          </p:cNvSpPr>
          <p:nvPr>
            <p:ph sz="quarter" idx="15"/>
          </p:nvPr>
        </p:nvSpPr>
        <p:spPr>
          <a:xfrm>
            <a:off x="537882" y="1990023"/>
            <a:ext cx="11144920" cy="3627730"/>
          </a:xfrm>
        </p:spPr>
        <p:txBody>
          <a:bodyPr wrap="square" lIns="91440" tIns="45720" rIns="91440" bIns="45720" anchor="t">
            <a:noAutofit/>
          </a:bodyPr>
          <a:lstStyle/>
          <a:p>
            <a:pPr marL="0" indent="-29210"/>
            <a:r>
              <a:rPr lang="en-GB" sz="2400" dirty="0">
                <a:latin typeface="Calibri"/>
                <a:ea typeface="Open Sans"/>
                <a:cs typeface="Open Sans"/>
              </a:rPr>
              <a:t> Discuss the trade-off between accuracy and interpretability:</a:t>
            </a:r>
            <a:endParaRPr lang="en-US" sz="2400" dirty="0">
              <a:latin typeface="Calibri"/>
              <a:ea typeface="Open Sans"/>
              <a:cs typeface="Open Sans"/>
            </a:endParaRPr>
          </a:p>
          <a:p>
            <a:pPr marL="486410" lvl="1" indent="-29210">
              <a:buClr>
                <a:schemeClr val="accent2"/>
              </a:buClr>
            </a:pPr>
            <a:r>
              <a:rPr lang="en-GB" sz="2000" dirty="0">
                <a:ea typeface="Open Sans"/>
                <a:cs typeface="Open Sans"/>
              </a:rPr>
              <a:t> In the context of your application, which holds greater importance: achieving a high level of accuracy or ensuring interpretability? </a:t>
            </a:r>
            <a:endParaRPr lang="en-US" sz="2000" dirty="0">
              <a:ea typeface="Open Sans"/>
              <a:cs typeface="Open Sans"/>
            </a:endParaRPr>
          </a:p>
          <a:p>
            <a:pPr marL="0" indent="-29210"/>
            <a:r>
              <a:rPr lang="en-GB" sz="2000" dirty="0">
                <a:latin typeface="Calibri"/>
                <a:ea typeface="Open Sans"/>
                <a:cs typeface="Open Sans"/>
              </a:rPr>
              <a:t>In my case achieving higher level accuracy is important than ensuring interpretability.</a:t>
            </a:r>
          </a:p>
          <a:p>
            <a:pPr marL="0" indent="-29210"/>
            <a:endParaRPr lang="en-GB" sz="2000" dirty="0">
              <a:latin typeface="Calibri"/>
              <a:ea typeface="Open Sans"/>
              <a:cs typeface="Open Sans"/>
            </a:endParaRPr>
          </a:p>
          <a:p>
            <a:pPr marL="0" indent="-29210"/>
            <a:r>
              <a:rPr lang="en-GB" sz="2400" dirty="0">
                <a:latin typeface="Calibri"/>
                <a:ea typeface="Open Sans"/>
                <a:cs typeface="Open Sans"/>
              </a:rPr>
              <a:t> Time Limit: 2 minutes</a:t>
            </a:r>
          </a:p>
          <a:p>
            <a:pPr marL="0" indent="-29210"/>
            <a:endParaRPr lang="en-GB" sz="2000" dirty="0">
              <a:latin typeface="Calibri"/>
              <a:ea typeface="Open Sans"/>
              <a:cs typeface="Open Sans"/>
            </a:endParaRPr>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lIns="91440" tIns="45720" rIns="91440" bIns="45720" anchor="t"/>
          <a:lstStyle/>
          <a:p>
            <a:r>
              <a:rPr lang="en-US">
                <a:latin typeface="Open Sans Semibold"/>
                <a:ea typeface="Open Sans Semibold"/>
                <a:cs typeface="Open Sans Semibold"/>
              </a:rPr>
              <a:t>Model Interpretability</a:t>
            </a:r>
            <a:endParaRPr lang="nl-NL"/>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10</a:t>
            </a:fld>
            <a:endParaRPr lang="nl-NL"/>
          </a:p>
        </p:txBody>
      </p:sp>
    </p:spTree>
    <p:extLst>
      <p:ext uri="{BB962C8B-B14F-4D97-AF65-F5344CB8AC3E}">
        <p14:creationId xmlns:p14="http://schemas.microsoft.com/office/powerpoint/2010/main" val="2099578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p:txBody>
          <a:bodyPr/>
          <a:lstStyle/>
          <a:p>
            <a:r>
              <a:rPr lang="en-US"/>
              <a:t>Responsible AI</a:t>
            </a:r>
            <a:endParaRPr lang="nl-NL" dirty="0"/>
          </a:p>
        </p:txBody>
      </p:sp>
      <p:sp>
        <p:nvSpPr>
          <p:cNvPr id="9" name="Tijdelijke aanduiding voor inhoud 8">
            <a:extLst>
              <a:ext uri="{FF2B5EF4-FFF2-40B4-BE49-F238E27FC236}">
                <a16:creationId xmlns:a16="http://schemas.microsoft.com/office/drawing/2014/main" id="{4013CABD-8215-8049-872C-2247EFA09829}"/>
              </a:ext>
            </a:extLst>
          </p:cNvPr>
          <p:cNvSpPr>
            <a:spLocks noGrp="1"/>
          </p:cNvSpPr>
          <p:nvPr>
            <p:ph sz="quarter" idx="15"/>
          </p:nvPr>
        </p:nvSpPr>
        <p:spPr>
          <a:xfrm>
            <a:off x="537882" y="1990023"/>
            <a:ext cx="11144920" cy="3627730"/>
          </a:xfrm>
        </p:spPr>
        <p:txBody>
          <a:bodyPr wrap="square" lIns="91440" tIns="45720" rIns="91440" bIns="45720" anchor="t">
            <a:noAutofit/>
          </a:bodyPr>
          <a:lstStyle/>
          <a:p>
            <a:pPr marL="0" indent="-29210"/>
            <a:r>
              <a:rPr lang="en-GB" sz="2400" dirty="0">
                <a:latin typeface="Calibri"/>
                <a:ea typeface="Open Sans"/>
                <a:cs typeface="Open Sans"/>
              </a:rPr>
              <a:t> What underlying pattern(s) does the model identify:</a:t>
            </a:r>
            <a:endParaRPr lang="en-US" sz="2400" dirty="0">
              <a:latin typeface="Calibri"/>
              <a:ea typeface="Open Sans"/>
              <a:cs typeface="Open Sans"/>
            </a:endParaRPr>
          </a:p>
          <a:p>
            <a:pPr marL="486410" lvl="1" indent="-29210">
              <a:buClr>
                <a:schemeClr val="accent2"/>
              </a:buClr>
            </a:pPr>
            <a:r>
              <a:rPr lang="en-GB" sz="2000" dirty="0">
                <a:ea typeface="Open Sans"/>
                <a:cs typeface="Open Sans"/>
              </a:rPr>
              <a:t> Which Explainable AI method(s) did you apply to the model?</a:t>
            </a:r>
          </a:p>
          <a:p>
            <a:pPr marL="486410" lvl="1" indent="-29210">
              <a:buClr>
                <a:schemeClr val="accent2"/>
              </a:buClr>
            </a:pPr>
            <a:r>
              <a:rPr lang="en-GB" sz="2000" dirty="0">
                <a:ea typeface="Open Sans"/>
                <a:cs typeface="Open Sans"/>
              </a:rPr>
              <a:t>I used  vanilla saliency map and Grad-CAM</a:t>
            </a:r>
          </a:p>
          <a:p>
            <a:pPr marL="457200" lvl="1" indent="0">
              <a:buClr>
                <a:schemeClr val="accent2"/>
              </a:buClr>
              <a:buNone/>
            </a:pPr>
            <a:endParaRPr lang="en-US" sz="2000" dirty="0">
              <a:ea typeface="Open Sans"/>
              <a:cs typeface="Open Sans"/>
            </a:endParaRPr>
          </a:p>
          <a:p>
            <a:pPr marL="486410" lvl="1" indent="-29210">
              <a:buClr>
                <a:schemeClr val="accent2"/>
              </a:buClr>
            </a:pPr>
            <a:r>
              <a:rPr lang="en-GB" sz="2000" dirty="0">
                <a:ea typeface="Open Sans"/>
                <a:cs typeface="Open Sans"/>
              </a:rPr>
              <a:t> Can you provide an example of how the model recognizes specific objects, textures, or shapes within the images, employing the abovementioned method?</a:t>
            </a:r>
            <a:endParaRPr lang="en-US" sz="2000" dirty="0">
              <a:ea typeface="Open Sans"/>
              <a:cs typeface="Open Sans"/>
            </a:endParaRPr>
          </a:p>
          <a:p>
            <a:pPr marL="0" indent="-29210"/>
            <a:endParaRPr lang="en-GB" sz="2000" dirty="0">
              <a:latin typeface="Calibri"/>
              <a:ea typeface="Open Sans"/>
              <a:cs typeface="Open Sans"/>
            </a:endParaRPr>
          </a:p>
          <a:p>
            <a:pPr marL="0" indent="-29210"/>
            <a:endParaRPr lang="en-GB" sz="2000" dirty="0">
              <a:latin typeface="Calibri"/>
              <a:ea typeface="Open Sans"/>
              <a:cs typeface="Open Sans"/>
            </a:endParaRPr>
          </a:p>
          <a:p>
            <a:pPr marL="0" indent="0">
              <a:buNone/>
            </a:pPr>
            <a:endParaRPr lang="en-GB" sz="2000" dirty="0">
              <a:latin typeface="Calibri"/>
              <a:ea typeface="Open Sans"/>
              <a:cs typeface="Open Sans"/>
            </a:endParaRPr>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lIns="91440" tIns="45720" rIns="91440" bIns="45720" anchor="t"/>
          <a:lstStyle/>
          <a:p>
            <a:r>
              <a:rPr lang="en-US">
                <a:latin typeface="Open Sans Semibold"/>
                <a:ea typeface="Open Sans Semibold"/>
                <a:cs typeface="Open Sans Semibold"/>
              </a:rPr>
              <a:t>Model Interpretability</a:t>
            </a:r>
            <a:endParaRPr lang="nl-NL"/>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11</a:t>
            </a:fld>
            <a:endParaRPr lang="nl-NL"/>
          </a:p>
        </p:txBody>
      </p:sp>
      <p:pic>
        <p:nvPicPr>
          <p:cNvPr id="3" name="Picture 2">
            <a:extLst>
              <a:ext uri="{FF2B5EF4-FFF2-40B4-BE49-F238E27FC236}">
                <a16:creationId xmlns:a16="http://schemas.microsoft.com/office/drawing/2014/main" id="{87EC7E3A-77A9-D025-338F-47B5EF9701C3}"/>
              </a:ext>
            </a:extLst>
          </p:cNvPr>
          <p:cNvPicPr>
            <a:picLocks noChangeAspect="1"/>
          </p:cNvPicPr>
          <p:nvPr/>
        </p:nvPicPr>
        <p:blipFill>
          <a:blip r:embed="rId2"/>
          <a:stretch>
            <a:fillRect/>
          </a:stretch>
        </p:blipFill>
        <p:spPr>
          <a:xfrm>
            <a:off x="1202267" y="4412774"/>
            <a:ext cx="1788022" cy="163509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FBDA4A91-2542-CBEF-39E1-9816F7C48CED}"/>
              </a:ext>
            </a:extLst>
          </p:cNvPr>
          <p:cNvPicPr>
            <a:picLocks noChangeAspect="1"/>
          </p:cNvPicPr>
          <p:nvPr/>
        </p:nvPicPr>
        <p:blipFill>
          <a:blip r:embed="rId3"/>
          <a:stretch>
            <a:fillRect/>
          </a:stretch>
        </p:blipFill>
        <p:spPr>
          <a:xfrm>
            <a:off x="6028894" y="4135205"/>
            <a:ext cx="1749028" cy="181701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598986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p:txBody>
          <a:bodyPr/>
          <a:lstStyle/>
          <a:p>
            <a:r>
              <a:rPr lang="en-US"/>
              <a:t>Human-Centered AI</a:t>
            </a:r>
            <a:endParaRPr lang="nl-NL"/>
          </a:p>
        </p:txBody>
      </p:sp>
      <p:sp>
        <p:nvSpPr>
          <p:cNvPr id="9" name="Tijdelijke aanduiding voor inhoud 8">
            <a:extLst>
              <a:ext uri="{FF2B5EF4-FFF2-40B4-BE49-F238E27FC236}">
                <a16:creationId xmlns:a16="http://schemas.microsoft.com/office/drawing/2014/main" id="{4013CABD-8215-8049-872C-2247EFA09829}"/>
              </a:ext>
            </a:extLst>
          </p:cNvPr>
          <p:cNvSpPr>
            <a:spLocks noGrp="1"/>
          </p:cNvSpPr>
          <p:nvPr>
            <p:ph sz="quarter" idx="15"/>
          </p:nvPr>
        </p:nvSpPr>
        <p:spPr>
          <a:xfrm>
            <a:off x="537882" y="1990023"/>
            <a:ext cx="11144920" cy="3627730"/>
          </a:xfrm>
        </p:spPr>
        <p:txBody>
          <a:bodyPr wrap="square" lIns="91440" tIns="45720" rIns="91440" bIns="45720" anchor="t">
            <a:noAutofit/>
          </a:bodyPr>
          <a:lstStyle/>
          <a:p>
            <a:pPr marL="0" indent="-29210"/>
            <a:r>
              <a:rPr lang="en-GB" sz="2400" dirty="0">
                <a:latin typeface="Calibri"/>
                <a:ea typeface="Open Sans"/>
                <a:cs typeface="Open Sans"/>
              </a:rPr>
              <a:t> Choose to focus on the results of your think-aloud study or your A/B test.</a:t>
            </a:r>
          </a:p>
          <a:p>
            <a:pPr marL="0" indent="-29210"/>
            <a:r>
              <a:rPr lang="en-GB" sz="2400" dirty="0">
                <a:latin typeface="Calibri"/>
                <a:ea typeface="Open Sans"/>
                <a:cs typeface="Open Sans"/>
              </a:rPr>
              <a:t> Briefly explain your study and the hypotheses you had</a:t>
            </a:r>
          </a:p>
          <a:p>
            <a:pPr marL="0" indent="-29210"/>
            <a:r>
              <a:rPr lang="en-GB" sz="2400" dirty="0">
                <a:latin typeface="Calibri"/>
                <a:ea typeface="Open Sans"/>
                <a:cs typeface="Open Sans"/>
              </a:rPr>
              <a:t> Clearly indicate how you incorporated the results in your final wireframe prototype</a:t>
            </a:r>
          </a:p>
          <a:p>
            <a:pPr marL="0" indent="-29210"/>
            <a:r>
              <a:rPr lang="en-GB" sz="2400" dirty="0">
                <a:latin typeface="Calibri"/>
                <a:ea typeface="Open Sans"/>
                <a:cs typeface="Open Sans"/>
              </a:rPr>
              <a:t>After I </a:t>
            </a:r>
            <a:r>
              <a:rPr lang="en-GB" sz="2400" dirty="0" err="1">
                <a:latin typeface="Calibri"/>
                <a:ea typeface="Open Sans"/>
                <a:cs typeface="Open Sans"/>
              </a:rPr>
              <a:t>analyzed</a:t>
            </a:r>
            <a:r>
              <a:rPr lang="en-GB" sz="2400" dirty="0">
                <a:latin typeface="Calibri"/>
                <a:ea typeface="Open Sans"/>
                <a:cs typeface="Open Sans"/>
              </a:rPr>
              <a:t> the results I came to the conclusion that the majority of the feedback given were about the UX design and the </a:t>
            </a:r>
            <a:r>
              <a:rPr lang="en-GB" sz="2400" dirty="0" err="1">
                <a:latin typeface="Calibri"/>
                <a:ea typeface="Open Sans"/>
                <a:cs typeface="Open Sans"/>
              </a:rPr>
              <a:t>colors</a:t>
            </a:r>
            <a:r>
              <a:rPr lang="en-GB" sz="2400" dirty="0">
                <a:latin typeface="Calibri"/>
                <a:ea typeface="Open Sans"/>
                <a:cs typeface="Open Sans"/>
              </a:rPr>
              <a:t> also adding more buttons and images and adding more pages and what I also I noticed is that all of them were admiring the overall design however with a little more slides and buttons and a good choice of </a:t>
            </a:r>
            <a:r>
              <a:rPr lang="en-GB" sz="2400" dirty="0" err="1">
                <a:latin typeface="Calibri"/>
                <a:ea typeface="Open Sans"/>
                <a:cs typeface="Open Sans"/>
              </a:rPr>
              <a:t>color</a:t>
            </a:r>
            <a:r>
              <a:rPr lang="en-GB" sz="2400" dirty="0">
                <a:latin typeface="Calibri"/>
                <a:ea typeface="Open Sans"/>
                <a:cs typeface="Open Sans"/>
              </a:rPr>
              <a:t> will be a strong adjustment to the overall view of the  wireframe.</a:t>
            </a:r>
          </a:p>
          <a:p>
            <a:pPr marL="0" indent="-29210"/>
            <a:endParaRPr lang="en-GB" sz="2400" dirty="0">
              <a:latin typeface="Calibri"/>
              <a:ea typeface="Open Sans"/>
              <a:cs typeface="Open Sans"/>
            </a:endParaRPr>
          </a:p>
          <a:p>
            <a:pPr marL="0" indent="-29210"/>
            <a:r>
              <a:rPr lang="en-GB" sz="2400" dirty="0">
                <a:latin typeface="Calibri"/>
                <a:ea typeface="Open Sans"/>
                <a:cs typeface="Open Sans"/>
              </a:rPr>
              <a:t> Time Limit: 1 minute</a:t>
            </a:r>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en-US"/>
              <a:t>User Study</a:t>
            </a:r>
            <a:endParaRPr lang="nl-NL"/>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12</a:t>
            </a:fld>
            <a:endParaRPr lang="nl-NL"/>
          </a:p>
        </p:txBody>
      </p:sp>
    </p:spTree>
    <p:extLst>
      <p:ext uri="{BB962C8B-B14F-4D97-AF65-F5344CB8AC3E}">
        <p14:creationId xmlns:p14="http://schemas.microsoft.com/office/powerpoint/2010/main" val="2248795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p:txBody>
          <a:bodyPr/>
          <a:lstStyle/>
          <a:p>
            <a:r>
              <a:rPr lang="en-US"/>
              <a:t>Human-Centered AI</a:t>
            </a:r>
            <a:endParaRPr lang="nl-NL"/>
          </a:p>
        </p:txBody>
      </p:sp>
      <p:sp>
        <p:nvSpPr>
          <p:cNvPr id="9" name="Tijdelijke aanduiding voor inhoud 8">
            <a:extLst>
              <a:ext uri="{FF2B5EF4-FFF2-40B4-BE49-F238E27FC236}">
                <a16:creationId xmlns:a16="http://schemas.microsoft.com/office/drawing/2014/main" id="{4013CABD-8215-8049-872C-2247EFA09829}"/>
              </a:ext>
            </a:extLst>
          </p:cNvPr>
          <p:cNvSpPr>
            <a:spLocks noGrp="1"/>
          </p:cNvSpPr>
          <p:nvPr>
            <p:ph sz="quarter" idx="15"/>
          </p:nvPr>
        </p:nvSpPr>
        <p:spPr>
          <a:xfrm>
            <a:off x="537882" y="1990023"/>
            <a:ext cx="11144920" cy="3627730"/>
          </a:xfrm>
        </p:spPr>
        <p:txBody>
          <a:bodyPr wrap="square" lIns="91440" tIns="45720" rIns="91440" bIns="45720" anchor="t">
            <a:noAutofit/>
          </a:bodyPr>
          <a:lstStyle/>
          <a:p>
            <a:pPr marL="0" indent="-29210"/>
            <a:r>
              <a:rPr lang="en-GB" sz="2400" b="1" dirty="0">
                <a:latin typeface="Calibri"/>
                <a:ea typeface="Open Sans"/>
                <a:cs typeface="Open Sans"/>
              </a:rPr>
              <a:t> </a:t>
            </a:r>
            <a:endParaRPr lang="en-GB" sz="2400" dirty="0">
              <a:latin typeface="Calibri"/>
              <a:ea typeface="Open Sans"/>
              <a:cs typeface="Open Sans"/>
            </a:endParaRPr>
          </a:p>
          <a:p>
            <a:pPr marL="0" indent="-29210"/>
            <a:endParaRPr lang="en-GB" sz="2400" dirty="0">
              <a:latin typeface="Calibri"/>
              <a:ea typeface="Open Sans"/>
              <a:cs typeface="Open Sans"/>
            </a:endParaRPr>
          </a:p>
          <a:p>
            <a:pPr marL="0" indent="-29210"/>
            <a:endParaRPr lang="en-GB" sz="2400" dirty="0">
              <a:latin typeface="Calibri"/>
              <a:ea typeface="Open Sans"/>
              <a:cs typeface="Open Sans"/>
            </a:endParaRPr>
          </a:p>
          <a:p>
            <a:pPr marL="0" indent="-29210"/>
            <a:endParaRPr lang="en-GB" sz="2400" dirty="0">
              <a:latin typeface="Calibri"/>
              <a:ea typeface="Open Sans"/>
              <a:cs typeface="Open Sans"/>
            </a:endParaRPr>
          </a:p>
          <a:p>
            <a:pPr marL="0" indent="-29210"/>
            <a:endParaRPr lang="en-GB" sz="2400" dirty="0">
              <a:latin typeface="Calibri"/>
              <a:ea typeface="Open Sans"/>
              <a:cs typeface="Open Sans"/>
            </a:endParaRPr>
          </a:p>
          <a:p>
            <a:pPr marL="0" indent="-29210"/>
            <a:endParaRPr lang="en-GB" sz="2400" dirty="0">
              <a:latin typeface="Calibri"/>
              <a:ea typeface="Open Sans"/>
              <a:cs typeface="Open Sans"/>
            </a:endParaRPr>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en-US"/>
              <a:t>Demo</a:t>
            </a:r>
            <a:endParaRPr lang="nl-NL"/>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13</a:t>
            </a:fld>
            <a:endParaRPr lang="nl-NL"/>
          </a:p>
        </p:txBody>
      </p:sp>
      <p:pic>
        <p:nvPicPr>
          <p:cNvPr id="3" name="Demo_2">
            <a:hlinkClick r:id="" action="ppaction://media"/>
            <a:extLst>
              <a:ext uri="{FF2B5EF4-FFF2-40B4-BE49-F238E27FC236}">
                <a16:creationId xmlns:a16="http://schemas.microsoft.com/office/drawing/2014/main" id="{9A476440-BB81-FFE3-7BDB-8C8C8DC3F7F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769769" y="1399343"/>
            <a:ext cx="2630404" cy="4654034"/>
          </a:xfrm>
          <a:prstGeom prst="rect">
            <a:avLst/>
          </a:prstGeom>
        </p:spPr>
      </p:pic>
    </p:spTree>
    <p:extLst>
      <p:ext uri="{BB962C8B-B14F-4D97-AF65-F5344CB8AC3E}">
        <p14:creationId xmlns:p14="http://schemas.microsoft.com/office/powerpoint/2010/main" val="3952306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7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tekst 4">
            <a:extLst>
              <a:ext uri="{FF2B5EF4-FFF2-40B4-BE49-F238E27FC236}">
                <a16:creationId xmlns:a16="http://schemas.microsoft.com/office/drawing/2014/main" id="{68009EC8-E9DE-2746-B629-E8E1C7F15288}"/>
              </a:ext>
            </a:extLst>
          </p:cNvPr>
          <p:cNvSpPr>
            <a:spLocks noGrp="1"/>
          </p:cNvSpPr>
          <p:nvPr>
            <p:ph type="body" sz="quarter" idx="13"/>
          </p:nvPr>
        </p:nvSpPr>
        <p:spPr/>
        <p:txBody>
          <a:bodyPr/>
          <a:lstStyle/>
          <a:p>
            <a:r>
              <a:rPr lang="en-US" sz="4800">
                <a:latin typeface="+mn-lt"/>
              </a:rPr>
              <a:t>Thank you!</a:t>
            </a:r>
          </a:p>
        </p:txBody>
      </p:sp>
      <p:sp>
        <p:nvSpPr>
          <p:cNvPr id="6" name="Tijdelijke aanduiding voor inhoud 5">
            <a:extLst>
              <a:ext uri="{FF2B5EF4-FFF2-40B4-BE49-F238E27FC236}">
                <a16:creationId xmlns:a16="http://schemas.microsoft.com/office/drawing/2014/main" id="{3DBC3B0E-7707-0645-9528-558D358FE052}"/>
              </a:ext>
            </a:extLst>
          </p:cNvPr>
          <p:cNvSpPr>
            <a:spLocks noGrp="1"/>
          </p:cNvSpPr>
          <p:nvPr>
            <p:ph sz="quarter" idx="15"/>
          </p:nvPr>
        </p:nvSpPr>
        <p:spPr/>
        <p:txBody>
          <a:bodyPr/>
          <a:lstStyle/>
          <a:p>
            <a:r>
              <a:rPr lang="en-NL">
                <a:latin typeface="+mn-lt"/>
              </a:rPr>
              <a:t>Any questions?</a:t>
            </a:r>
            <a:endParaRPr lang="nl-NL">
              <a:latin typeface="+mn-lt"/>
            </a:endParaRPr>
          </a:p>
        </p:txBody>
      </p:sp>
      <p:sp>
        <p:nvSpPr>
          <p:cNvPr id="7" name="Tijdelijke aanduiding voor dianummer 6">
            <a:extLst>
              <a:ext uri="{FF2B5EF4-FFF2-40B4-BE49-F238E27FC236}">
                <a16:creationId xmlns:a16="http://schemas.microsoft.com/office/drawing/2014/main" id="{D6B891C5-6D26-DD48-8DFB-6F245191D975}"/>
              </a:ext>
            </a:extLst>
          </p:cNvPr>
          <p:cNvSpPr>
            <a:spLocks noGrp="1"/>
          </p:cNvSpPr>
          <p:nvPr>
            <p:ph type="sldNum" sz="quarter" idx="12"/>
          </p:nvPr>
        </p:nvSpPr>
        <p:spPr/>
        <p:txBody>
          <a:bodyPr/>
          <a:lstStyle/>
          <a:p>
            <a:fld id="{AA6C878E-6624-8940-965B-E61AF946BCDB}" type="slidenum">
              <a:rPr lang="nl-NL" smtClean="0"/>
              <a:t>14</a:t>
            </a:fld>
            <a:endParaRPr lang="nl-NL"/>
          </a:p>
        </p:txBody>
      </p:sp>
    </p:spTree>
    <p:extLst>
      <p:ext uri="{BB962C8B-B14F-4D97-AF65-F5344CB8AC3E}">
        <p14:creationId xmlns:p14="http://schemas.microsoft.com/office/powerpoint/2010/main" val="2904974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p:txBody>
          <a:bodyPr/>
          <a:lstStyle/>
          <a:p>
            <a:r>
              <a:rPr lang="en-NL"/>
              <a:t>Business Understanding</a:t>
            </a:r>
            <a:endParaRPr lang="nl-NL"/>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en-US"/>
              <a:t>Project Pitch</a:t>
            </a:r>
            <a:endParaRPr lang="nl-NL"/>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2</a:t>
            </a:fld>
            <a:endParaRPr lang="nl-NL"/>
          </a:p>
        </p:txBody>
      </p:sp>
      <p:sp>
        <p:nvSpPr>
          <p:cNvPr id="5" name="Content Placeholder 4">
            <a:extLst>
              <a:ext uri="{FF2B5EF4-FFF2-40B4-BE49-F238E27FC236}">
                <a16:creationId xmlns:a16="http://schemas.microsoft.com/office/drawing/2014/main" id="{49C4048A-0B60-D20D-CEDE-6611FE2148C2}"/>
              </a:ext>
            </a:extLst>
          </p:cNvPr>
          <p:cNvSpPr>
            <a:spLocks noGrp="1"/>
          </p:cNvSpPr>
          <p:nvPr>
            <p:ph sz="quarter" idx="15"/>
          </p:nvPr>
        </p:nvSpPr>
        <p:spPr/>
        <p:txBody>
          <a:bodyPr/>
          <a:lstStyle/>
          <a:p>
            <a:r>
              <a:rPr lang="en-GB" dirty="0"/>
              <a:t>Problem Statement:</a:t>
            </a:r>
          </a:p>
          <a:p>
            <a:r>
              <a:rPr lang="en-GB" b="0" i="0" dirty="0">
                <a:solidFill>
                  <a:srgbClr val="0D0D0D"/>
                </a:solidFill>
                <a:effectLst/>
                <a:latin typeface="Söhne"/>
              </a:rPr>
              <a:t>Waste sorting inefficiencies in recycling facilities result in errors and contamination, impacting operational efficiency and recycled material quality.</a:t>
            </a:r>
          </a:p>
          <a:p>
            <a:endParaRPr lang="en-GB" sz="2400" dirty="0"/>
          </a:p>
          <a:p>
            <a:r>
              <a:rPr lang="en-GB" dirty="0"/>
              <a:t>Main Stakeholder and Their Needs:</a:t>
            </a:r>
          </a:p>
          <a:p>
            <a:r>
              <a:rPr lang="en-GB" b="0" i="0" dirty="0">
                <a:solidFill>
                  <a:srgbClr val="0D0D0D"/>
                </a:solidFill>
                <a:effectLst/>
                <a:latin typeface="Söhne"/>
              </a:rPr>
              <a:t>Stakeholders seek a solution for real-time, accurate identification of recyclable and non-recyclable items to streamline sorting processes and minimize contamination in recycling streams.</a:t>
            </a:r>
            <a:endParaRPr lang="en-GB" dirty="0"/>
          </a:p>
        </p:txBody>
      </p:sp>
    </p:spTree>
    <p:extLst>
      <p:ext uri="{BB962C8B-B14F-4D97-AF65-F5344CB8AC3E}">
        <p14:creationId xmlns:p14="http://schemas.microsoft.com/office/powerpoint/2010/main" val="1764014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C83FC-67C4-BA77-CB86-1A35A5295786}"/>
            </a:ext>
          </a:extLst>
        </p:cNvPr>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D49D66F2-5A23-E0F8-40D3-7A8E758CD937}"/>
              </a:ext>
            </a:extLst>
          </p:cNvPr>
          <p:cNvSpPr>
            <a:spLocks noGrp="1"/>
          </p:cNvSpPr>
          <p:nvPr>
            <p:ph type="body" sz="quarter" idx="16"/>
          </p:nvPr>
        </p:nvSpPr>
        <p:spPr/>
        <p:txBody>
          <a:bodyPr/>
          <a:lstStyle/>
          <a:p>
            <a:r>
              <a:rPr lang="en-NL"/>
              <a:t>Business Understanding</a:t>
            </a:r>
            <a:endParaRPr lang="nl-NL"/>
          </a:p>
        </p:txBody>
      </p:sp>
      <p:sp>
        <p:nvSpPr>
          <p:cNvPr id="9" name="Tijdelijke aanduiding voor inhoud 8">
            <a:extLst>
              <a:ext uri="{FF2B5EF4-FFF2-40B4-BE49-F238E27FC236}">
                <a16:creationId xmlns:a16="http://schemas.microsoft.com/office/drawing/2014/main" id="{8D545136-2496-BEDD-B038-07245BD08114}"/>
              </a:ext>
            </a:extLst>
          </p:cNvPr>
          <p:cNvSpPr>
            <a:spLocks noGrp="1"/>
          </p:cNvSpPr>
          <p:nvPr>
            <p:ph sz="quarter" idx="15"/>
          </p:nvPr>
        </p:nvSpPr>
        <p:spPr>
          <a:xfrm>
            <a:off x="537882" y="1990023"/>
            <a:ext cx="11349318" cy="3627730"/>
          </a:xfrm>
        </p:spPr>
        <p:txBody>
          <a:bodyPr wrap="square" lIns="91440" tIns="45720" rIns="91440" bIns="45720" anchor="t">
            <a:noAutofit/>
          </a:bodyPr>
          <a:lstStyle/>
          <a:p>
            <a:pPr marL="0" lvl="1" indent="0">
              <a:buClr>
                <a:schemeClr val="accent2"/>
              </a:buClr>
              <a:buNone/>
            </a:pPr>
            <a:r>
              <a:rPr lang="en-GB" sz="2400" dirty="0">
                <a:latin typeface="+mn-lt"/>
                <a:ea typeface="Open Sans"/>
                <a:cs typeface="Open Sans"/>
              </a:rPr>
              <a:t>Explanation of the Idea for the Application:</a:t>
            </a:r>
          </a:p>
          <a:p>
            <a:pPr marL="0" lvl="1" indent="0">
              <a:buClr>
                <a:schemeClr val="accent2"/>
              </a:buClr>
              <a:buNone/>
            </a:pPr>
            <a:br>
              <a:rPr lang="en-GB" dirty="0"/>
            </a:br>
            <a:r>
              <a:rPr lang="en-GB" b="0" i="0" dirty="0">
                <a:solidFill>
                  <a:srgbClr val="0D0D0D"/>
                </a:solidFill>
                <a:effectLst/>
                <a:latin typeface="Söhne"/>
              </a:rPr>
              <a:t>The idea for the application involves developing an image classifier specifically designed for waste sorting in recycling facilities. This classifier will utilize machine learning algorithms to analyse visual characteristics of items and predict their recyclability status in real-time. By accurately identifying recyclable and non-recyclable items, the application aims to improve sorting efficiency and reduce contamination levels in recycling streams. This solution will enable recycling facility operators to make informed decisions during the sorting process, ultimately leading to higher-quality recycled materials and enhanced operational efficiency.</a:t>
            </a:r>
            <a:endParaRPr lang="en-GB" sz="2400" dirty="0">
              <a:latin typeface="+mn-lt"/>
              <a:ea typeface="Open Sans"/>
              <a:cs typeface="Open Sans"/>
            </a:endParaRPr>
          </a:p>
        </p:txBody>
      </p:sp>
      <p:sp>
        <p:nvSpPr>
          <p:cNvPr id="8" name="Titel 7">
            <a:extLst>
              <a:ext uri="{FF2B5EF4-FFF2-40B4-BE49-F238E27FC236}">
                <a16:creationId xmlns:a16="http://schemas.microsoft.com/office/drawing/2014/main" id="{DE4F8A80-D821-8902-AC65-6197A82283AD}"/>
              </a:ext>
            </a:extLst>
          </p:cNvPr>
          <p:cNvSpPr>
            <a:spLocks noGrp="1"/>
          </p:cNvSpPr>
          <p:nvPr>
            <p:ph type="title"/>
          </p:nvPr>
        </p:nvSpPr>
        <p:spPr/>
        <p:txBody>
          <a:bodyPr/>
          <a:lstStyle/>
          <a:p>
            <a:r>
              <a:rPr lang="en-US"/>
              <a:t>Project Pitch</a:t>
            </a:r>
            <a:endParaRPr lang="nl-NL"/>
          </a:p>
        </p:txBody>
      </p:sp>
      <p:sp>
        <p:nvSpPr>
          <p:cNvPr id="11" name="Tijdelijke aanduiding voor dianummer 10">
            <a:extLst>
              <a:ext uri="{FF2B5EF4-FFF2-40B4-BE49-F238E27FC236}">
                <a16:creationId xmlns:a16="http://schemas.microsoft.com/office/drawing/2014/main" id="{F80D6125-98EE-E13E-32A2-AF5F4286236A}"/>
              </a:ext>
            </a:extLst>
          </p:cNvPr>
          <p:cNvSpPr>
            <a:spLocks noGrp="1"/>
          </p:cNvSpPr>
          <p:nvPr>
            <p:ph type="sldNum" sz="quarter" idx="12"/>
          </p:nvPr>
        </p:nvSpPr>
        <p:spPr/>
        <p:txBody>
          <a:bodyPr/>
          <a:lstStyle/>
          <a:p>
            <a:fld id="{AA6C878E-6624-8940-965B-E61AF946BCDB}" type="slidenum">
              <a:rPr lang="nl-NL" smtClean="0"/>
              <a:t>3</a:t>
            </a:fld>
            <a:endParaRPr lang="nl-NL"/>
          </a:p>
        </p:txBody>
      </p:sp>
    </p:spTree>
    <p:extLst>
      <p:ext uri="{BB962C8B-B14F-4D97-AF65-F5344CB8AC3E}">
        <p14:creationId xmlns:p14="http://schemas.microsoft.com/office/powerpoint/2010/main" val="1904547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482D08-21BD-4BB2-C406-8DA73090A1DA}"/>
            </a:ext>
          </a:extLst>
        </p:cNvPr>
        <p:cNvGrpSpPr/>
        <p:nvPr/>
      </p:nvGrpSpPr>
      <p:grpSpPr>
        <a:xfrm>
          <a:off x="0" y="0"/>
          <a:ext cx="0" cy="0"/>
          <a:chOff x="0" y="0"/>
          <a:chExt cx="0" cy="0"/>
        </a:xfrm>
      </p:grpSpPr>
      <p:sp>
        <p:nvSpPr>
          <p:cNvPr id="11" name="Tijdelijke aanduiding voor dianummer 10">
            <a:extLst>
              <a:ext uri="{FF2B5EF4-FFF2-40B4-BE49-F238E27FC236}">
                <a16:creationId xmlns:a16="http://schemas.microsoft.com/office/drawing/2014/main" id="{CBC3A1D8-BD13-7686-973B-ABD1DBD4B009}"/>
              </a:ext>
            </a:extLst>
          </p:cNvPr>
          <p:cNvSpPr>
            <a:spLocks noGrp="1"/>
          </p:cNvSpPr>
          <p:nvPr>
            <p:ph type="sldNum" sz="quarter" idx="12"/>
          </p:nvPr>
        </p:nvSpPr>
        <p:spPr>
          <a:xfrm>
            <a:off x="592117" y="6356350"/>
            <a:ext cx="610150" cy="365125"/>
          </a:xfrm>
        </p:spPr>
        <p:txBody>
          <a:bodyPr anchor="ctr">
            <a:normAutofit/>
          </a:bodyPr>
          <a:lstStyle/>
          <a:p>
            <a:pPr>
              <a:spcAft>
                <a:spcPts val="600"/>
              </a:spcAft>
            </a:pPr>
            <a:fld id="{AA6C878E-6624-8940-965B-E61AF946BCDB}" type="slidenum">
              <a:rPr lang="nl-NL" smtClean="0"/>
              <a:pPr>
                <a:spcAft>
                  <a:spcPts val="600"/>
                </a:spcAft>
              </a:pPr>
              <a:t>4</a:t>
            </a:fld>
            <a:endParaRPr lang="nl-NL"/>
          </a:p>
        </p:txBody>
      </p:sp>
      <p:sp>
        <p:nvSpPr>
          <p:cNvPr id="10" name="Tijdelijke aanduiding voor tekst 9">
            <a:extLst>
              <a:ext uri="{FF2B5EF4-FFF2-40B4-BE49-F238E27FC236}">
                <a16:creationId xmlns:a16="http://schemas.microsoft.com/office/drawing/2014/main" id="{902EC41F-4932-3B05-DFA4-EF1F9732BAD2}"/>
              </a:ext>
            </a:extLst>
          </p:cNvPr>
          <p:cNvSpPr>
            <a:spLocks noGrp="1"/>
          </p:cNvSpPr>
          <p:nvPr>
            <p:ph type="body" sz="quarter" idx="16"/>
          </p:nvPr>
        </p:nvSpPr>
        <p:spPr>
          <a:xfrm>
            <a:off x="537882" y="1399343"/>
            <a:ext cx="11144922" cy="471498"/>
          </a:xfrm>
        </p:spPr>
        <p:txBody>
          <a:bodyPr>
            <a:normAutofit/>
          </a:bodyPr>
          <a:lstStyle/>
          <a:p>
            <a:r>
              <a:rPr lang="en-NL" sz="2600"/>
              <a:t>Business Understanding</a:t>
            </a:r>
            <a:endParaRPr lang="nl-NL" sz="2600"/>
          </a:p>
        </p:txBody>
      </p:sp>
      <p:sp>
        <p:nvSpPr>
          <p:cNvPr id="8" name="Titel 7">
            <a:extLst>
              <a:ext uri="{FF2B5EF4-FFF2-40B4-BE49-F238E27FC236}">
                <a16:creationId xmlns:a16="http://schemas.microsoft.com/office/drawing/2014/main" id="{9B13E843-F460-F3D4-F3BF-700AF00ECC79}"/>
              </a:ext>
            </a:extLst>
          </p:cNvPr>
          <p:cNvSpPr>
            <a:spLocks noGrp="1"/>
          </p:cNvSpPr>
          <p:nvPr>
            <p:ph type="title"/>
          </p:nvPr>
        </p:nvSpPr>
        <p:spPr>
          <a:xfrm>
            <a:off x="537882" y="412477"/>
            <a:ext cx="11144922" cy="867684"/>
          </a:xfrm>
        </p:spPr>
        <p:txBody>
          <a:bodyPr>
            <a:normAutofit/>
          </a:bodyPr>
          <a:lstStyle/>
          <a:p>
            <a:r>
              <a:rPr lang="en-US"/>
              <a:t>Project Pitch</a:t>
            </a:r>
            <a:endParaRPr lang="nl-NL"/>
          </a:p>
        </p:txBody>
      </p:sp>
      <p:pic>
        <p:nvPicPr>
          <p:cNvPr id="20" name="Content Placeholder 19" descr="A diagram of a company&#10;&#10;Description automatically generated">
            <a:extLst>
              <a:ext uri="{FF2B5EF4-FFF2-40B4-BE49-F238E27FC236}">
                <a16:creationId xmlns:a16="http://schemas.microsoft.com/office/drawing/2014/main" id="{E1E45FB0-C86C-846C-DD19-2055B945B2E0}"/>
              </a:ext>
            </a:extLst>
          </p:cNvPr>
          <p:cNvPicPr>
            <a:picLocks noGrp="1" noChangeAspect="1"/>
          </p:cNvPicPr>
          <p:nvPr>
            <p:ph sz="quarter" idx="15"/>
          </p:nvPr>
        </p:nvPicPr>
        <p:blipFill>
          <a:blip r:embed="rId2"/>
          <a:stretch>
            <a:fillRect/>
          </a:stretch>
        </p:blipFill>
        <p:spPr>
          <a:xfrm>
            <a:off x="-73576" y="1978684"/>
            <a:ext cx="11389910" cy="4072491"/>
          </a:xfrm>
        </p:spPr>
      </p:pic>
    </p:spTree>
    <p:extLst>
      <p:ext uri="{BB962C8B-B14F-4D97-AF65-F5344CB8AC3E}">
        <p14:creationId xmlns:p14="http://schemas.microsoft.com/office/powerpoint/2010/main" val="2510870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E6AFC-3B29-B2B1-8D2B-7500D631D07F}"/>
            </a:ext>
          </a:extLst>
        </p:cNvPr>
        <p:cNvGrpSpPr/>
        <p:nvPr/>
      </p:nvGrpSpPr>
      <p:grpSpPr>
        <a:xfrm>
          <a:off x="0" y="0"/>
          <a:ext cx="0" cy="0"/>
          <a:chOff x="0" y="0"/>
          <a:chExt cx="0" cy="0"/>
        </a:xfrm>
      </p:grpSpPr>
      <p:sp>
        <p:nvSpPr>
          <p:cNvPr id="11" name="Tijdelijke aanduiding voor dianummer 10">
            <a:extLst>
              <a:ext uri="{FF2B5EF4-FFF2-40B4-BE49-F238E27FC236}">
                <a16:creationId xmlns:a16="http://schemas.microsoft.com/office/drawing/2014/main" id="{57F5FC3F-7F3F-23FB-84B2-D6C30EF91229}"/>
              </a:ext>
            </a:extLst>
          </p:cNvPr>
          <p:cNvSpPr>
            <a:spLocks noGrp="1"/>
          </p:cNvSpPr>
          <p:nvPr>
            <p:ph type="sldNum" sz="quarter" idx="12"/>
          </p:nvPr>
        </p:nvSpPr>
        <p:spPr>
          <a:xfrm>
            <a:off x="592117" y="6356350"/>
            <a:ext cx="610150" cy="365125"/>
          </a:xfrm>
        </p:spPr>
        <p:txBody>
          <a:bodyPr anchor="ctr">
            <a:normAutofit/>
          </a:bodyPr>
          <a:lstStyle/>
          <a:p>
            <a:pPr>
              <a:spcAft>
                <a:spcPts val="600"/>
              </a:spcAft>
            </a:pPr>
            <a:fld id="{AA6C878E-6624-8940-965B-E61AF946BCDB}" type="slidenum">
              <a:rPr lang="nl-NL" smtClean="0"/>
              <a:pPr>
                <a:spcAft>
                  <a:spcPts val="600"/>
                </a:spcAft>
              </a:pPr>
              <a:t>5</a:t>
            </a:fld>
            <a:endParaRPr lang="nl-NL"/>
          </a:p>
        </p:txBody>
      </p:sp>
      <p:sp>
        <p:nvSpPr>
          <p:cNvPr id="10" name="Tijdelijke aanduiding voor tekst 9">
            <a:extLst>
              <a:ext uri="{FF2B5EF4-FFF2-40B4-BE49-F238E27FC236}">
                <a16:creationId xmlns:a16="http://schemas.microsoft.com/office/drawing/2014/main" id="{08B3CD1C-FBDD-50F6-5CB3-6FA5BAE66451}"/>
              </a:ext>
            </a:extLst>
          </p:cNvPr>
          <p:cNvSpPr>
            <a:spLocks noGrp="1"/>
          </p:cNvSpPr>
          <p:nvPr>
            <p:ph type="body" sz="quarter" idx="16"/>
          </p:nvPr>
        </p:nvSpPr>
        <p:spPr>
          <a:xfrm>
            <a:off x="537882" y="1399343"/>
            <a:ext cx="11144922" cy="471498"/>
          </a:xfrm>
        </p:spPr>
        <p:txBody>
          <a:bodyPr>
            <a:normAutofit/>
          </a:bodyPr>
          <a:lstStyle/>
          <a:p>
            <a:r>
              <a:rPr lang="en-NL" sz="2600"/>
              <a:t>Business Understanding</a:t>
            </a:r>
            <a:endParaRPr lang="nl-NL" sz="2600"/>
          </a:p>
        </p:txBody>
      </p:sp>
      <p:sp>
        <p:nvSpPr>
          <p:cNvPr id="8" name="Titel 7">
            <a:extLst>
              <a:ext uri="{FF2B5EF4-FFF2-40B4-BE49-F238E27FC236}">
                <a16:creationId xmlns:a16="http://schemas.microsoft.com/office/drawing/2014/main" id="{78399C7D-9BA6-48B6-45E1-760AD6F84A41}"/>
              </a:ext>
            </a:extLst>
          </p:cNvPr>
          <p:cNvSpPr>
            <a:spLocks noGrp="1"/>
          </p:cNvSpPr>
          <p:nvPr>
            <p:ph type="title"/>
          </p:nvPr>
        </p:nvSpPr>
        <p:spPr>
          <a:xfrm>
            <a:off x="537882" y="412477"/>
            <a:ext cx="11144922" cy="867684"/>
          </a:xfrm>
        </p:spPr>
        <p:txBody>
          <a:bodyPr>
            <a:normAutofit/>
          </a:bodyPr>
          <a:lstStyle/>
          <a:p>
            <a:r>
              <a:rPr lang="en-US"/>
              <a:t>Project Pitch</a:t>
            </a:r>
            <a:endParaRPr lang="nl-NL"/>
          </a:p>
        </p:txBody>
      </p:sp>
      <p:pic>
        <p:nvPicPr>
          <p:cNvPr id="5" name="Content Placeholder 4" descr="A screenshot of a graph&#10;&#10;Description automatically generated">
            <a:extLst>
              <a:ext uri="{FF2B5EF4-FFF2-40B4-BE49-F238E27FC236}">
                <a16:creationId xmlns:a16="http://schemas.microsoft.com/office/drawing/2014/main" id="{52CFD44E-5D1E-C97A-A5D4-689BE755622C}"/>
              </a:ext>
            </a:extLst>
          </p:cNvPr>
          <p:cNvPicPr>
            <a:picLocks noGrp="1" noChangeAspect="1"/>
          </p:cNvPicPr>
          <p:nvPr>
            <p:ph sz="quarter" idx="15"/>
          </p:nvPr>
        </p:nvPicPr>
        <p:blipFill>
          <a:blip r:embed="rId2"/>
          <a:stretch>
            <a:fillRect/>
          </a:stretch>
        </p:blipFill>
        <p:spPr>
          <a:xfrm>
            <a:off x="537882" y="1990023"/>
            <a:ext cx="10031505" cy="4084842"/>
          </a:xfrm>
        </p:spPr>
      </p:pic>
    </p:spTree>
    <p:extLst>
      <p:ext uri="{BB962C8B-B14F-4D97-AF65-F5344CB8AC3E}">
        <p14:creationId xmlns:p14="http://schemas.microsoft.com/office/powerpoint/2010/main" val="719330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p:txBody>
          <a:bodyPr/>
          <a:lstStyle/>
          <a:p>
            <a:r>
              <a:rPr lang="en-US"/>
              <a:t>Deep Learning</a:t>
            </a:r>
            <a:endParaRPr lang="nl-NL"/>
          </a:p>
        </p:txBody>
      </p:sp>
      <p:sp>
        <p:nvSpPr>
          <p:cNvPr id="9" name="Tijdelijke aanduiding voor inhoud 8">
            <a:extLst>
              <a:ext uri="{FF2B5EF4-FFF2-40B4-BE49-F238E27FC236}">
                <a16:creationId xmlns:a16="http://schemas.microsoft.com/office/drawing/2014/main" id="{4013CABD-8215-8049-872C-2247EFA09829}"/>
              </a:ext>
            </a:extLst>
          </p:cNvPr>
          <p:cNvSpPr>
            <a:spLocks noGrp="1"/>
          </p:cNvSpPr>
          <p:nvPr>
            <p:ph sz="quarter" idx="15"/>
          </p:nvPr>
        </p:nvSpPr>
        <p:spPr>
          <a:xfrm>
            <a:off x="537882" y="1990022"/>
            <a:ext cx="11144920" cy="3953577"/>
          </a:xfrm>
        </p:spPr>
        <p:txBody>
          <a:bodyPr wrap="square" lIns="91440" tIns="45720" rIns="91440" bIns="45720" anchor="t">
            <a:noAutofit/>
          </a:bodyPr>
          <a:lstStyle/>
          <a:p>
            <a:pPr marL="0" indent="-29210"/>
            <a:r>
              <a:rPr lang="en-GB" sz="2400" dirty="0">
                <a:latin typeface="Calibri"/>
                <a:ea typeface="Open Sans"/>
                <a:cs typeface="Open Sans"/>
              </a:rPr>
              <a:t> Explain your image classification problem: </a:t>
            </a:r>
          </a:p>
          <a:p>
            <a:pPr marL="486410" lvl="1" indent="-29210">
              <a:buClr>
                <a:schemeClr val="accent2"/>
              </a:buClr>
            </a:pPr>
            <a:r>
              <a:rPr lang="en-GB" sz="2000" dirty="0">
                <a:ea typeface="Open Sans"/>
                <a:cs typeface="Open Sans"/>
              </a:rPr>
              <a:t> What your model will classify? </a:t>
            </a:r>
          </a:p>
          <a:p>
            <a:pPr marL="486410" lvl="1" indent="-29210">
              <a:buClr>
                <a:schemeClr val="accent2"/>
              </a:buClr>
            </a:pPr>
            <a:r>
              <a:rPr lang="en-GB" sz="2000" dirty="0" err="1">
                <a:ea typeface="Open Sans"/>
                <a:cs typeface="Open Sans"/>
              </a:rPr>
              <a:t>Recyclaable</a:t>
            </a:r>
            <a:r>
              <a:rPr lang="en-GB" sz="2000" dirty="0">
                <a:ea typeface="Open Sans"/>
                <a:cs typeface="Open Sans"/>
              </a:rPr>
              <a:t> and non-recyclable </a:t>
            </a:r>
            <a:r>
              <a:rPr lang="en-GB" sz="2000" dirty="0" err="1">
                <a:ea typeface="Open Sans"/>
                <a:cs typeface="Open Sans"/>
              </a:rPr>
              <a:t>itmes</a:t>
            </a:r>
            <a:endParaRPr lang="en-GB" sz="2000" dirty="0">
              <a:ea typeface="Open Sans"/>
              <a:cs typeface="Open Sans"/>
            </a:endParaRPr>
          </a:p>
          <a:p>
            <a:pPr marL="486410" lvl="1" indent="-29210">
              <a:buClr>
                <a:schemeClr val="accent2"/>
              </a:buClr>
            </a:pPr>
            <a:r>
              <a:rPr lang="en-GB" sz="2000" dirty="0">
                <a:ea typeface="Open Sans"/>
                <a:cs typeface="Open Sans"/>
              </a:rPr>
              <a:t> How many classes? </a:t>
            </a:r>
          </a:p>
          <a:p>
            <a:pPr marL="486410" lvl="1" indent="-29210">
              <a:buClr>
                <a:schemeClr val="accent2"/>
              </a:buClr>
            </a:pPr>
            <a:r>
              <a:rPr lang="en-GB" sz="2000" dirty="0">
                <a:ea typeface="Open Sans"/>
                <a:cs typeface="Open Sans"/>
              </a:rPr>
              <a:t>I have 2 </a:t>
            </a:r>
            <a:r>
              <a:rPr lang="en-GB" sz="2000" dirty="0" err="1">
                <a:ea typeface="Open Sans"/>
                <a:cs typeface="Open Sans"/>
              </a:rPr>
              <a:t>clasess</a:t>
            </a:r>
            <a:r>
              <a:rPr lang="en-GB" sz="2000" dirty="0">
                <a:ea typeface="Open Sans"/>
                <a:cs typeface="Open Sans"/>
              </a:rPr>
              <a:t> and 5 subject on each class</a:t>
            </a:r>
          </a:p>
          <a:p>
            <a:pPr marL="486410" lvl="1" indent="-29210">
              <a:buClr>
                <a:schemeClr val="accent2"/>
              </a:buClr>
            </a:pPr>
            <a:r>
              <a:rPr lang="en-GB" sz="2000" dirty="0">
                <a:ea typeface="Open Sans"/>
                <a:cs typeface="Open Sans"/>
              </a:rPr>
              <a:t> Show some examples of classes.</a:t>
            </a:r>
          </a:p>
          <a:p>
            <a:pPr marL="486410" lvl="1" indent="-29210">
              <a:buClr>
                <a:schemeClr val="accent2"/>
              </a:buClr>
            </a:pPr>
            <a:endParaRPr lang="en-GB" sz="2000" dirty="0">
              <a:ea typeface="Open Sans"/>
              <a:cs typeface="Open Sans"/>
            </a:endParaRPr>
          </a:p>
          <a:p>
            <a:pPr marL="486410" lvl="1" indent="-29210">
              <a:buClr>
                <a:schemeClr val="accent2"/>
              </a:buClr>
            </a:pPr>
            <a:endParaRPr lang="en-GB" sz="2000" dirty="0">
              <a:ea typeface="Open Sans"/>
              <a:cs typeface="Open Sans"/>
            </a:endParaRPr>
          </a:p>
          <a:p>
            <a:pPr marL="486410" lvl="1" indent="-29210">
              <a:buClr>
                <a:schemeClr val="accent2"/>
              </a:buClr>
            </a:pPr>
            <a:endParaRPr lang="en-GB" sz="2000" dirty="0">
              <a:ea typeface="Open Sans"/>
              <a:cs typeface="Open Sans"/>
            </a:endParaRPr>
          </a:p>
          <a:p>
            <a:pPr marL="486410" lvl="1" indent="-29210">
              <a:buClr>
                <a:schemeClr val="accent2"/>
              </a:buClr>
            </a:pPr>
            <a:endParaRPr lang="en-GB" sz="2000" dirty="0">
              <a:ea typeface="Open Sans"/>
              <a:cs typeface="Open Sans"/>
            </a:endParaRPr>
          </a:p>
          <a:p>
            <a:pPr marL="486410" lvl="1" indent="-29210">
              <a:buClr>
                <a:schemeClr val="accent2"/>
              </a:buClr>
            </a:pPr>
            <a:r>
              <a:rPr lang="en-GB" sz="2000" dirty="0">
                <a:ea typeface="Open Sans"/>
                <a:cs typeface="Open Sans"/>
              </a:rPr>
              <a:t> How many image per class? Around 830</a:t>
            </a:r>
          </a:p>
          <a:p>
            <a:pPr marL="486410" lvl="1" indent="-29210">
              <a:buClr>
                <a:schemeClr val="accent2"/>
              </a:buClr>
            </a:pPr>
            <a:r>
              <a:rPr lang="en-GB" sz="2000" dirty="0">
                <a:ea typeface="Open Sans"/>
                <a:cs typeface="Open Sans"/>
              </a:rPr>
              <a:t> Present the accuracy of the baselines (random guess, human-level performance, and basic MLP).</a:t>
            </a:r>
          </a:p>
          <a:p>
            <a:pPr marL="486410" lvl="1" indent="-29210">
              <a:buClr>
                <a:schemeClr val="accent2"/>
              </a:buClr>
            </a:pPr>
            <a:endParaRPr lang="en-GB" sz="2000" dirty="0">
              <a:ea typeface="Open Sans"/>
              <a:cs typeface="Open Sans"/>
            </a:endParaRPr>
          </a:p>
          <a:p>
            <a:pPr marL="486410" lvl="1" indent="-29210">
              <a:buClr>
                <a:schemeClr val="accent2"/>
              </a:buClr>
            </a:pPr>
            <a:endParaRPr lang="en-GB" sz="2000" dirty="0">
              <a:ea typeface="Open Sans"/>
              <a:cs typeface="Open Sans"/>
            </a:endParaRPr>
          </a:p>
          <a:p>
            <a:pPr marL="486410" lvl="1" indent="-29210">
              <a:buClr>
                <a:schemeClr val="accent2"/>
              </a:buClr>
            </a:pPr>
            <a:endParaRPr lang="en-GB" sz="2000" dirty="0">
              <a:ea typeface="Open Sans"/>
              <a:cs typeface="Open Sans"/>
            </a:endParaRPr>
          </a:p>
          <a:p>
            <a:pPr marL="0" indent="-29210"/>
            <a:r>
              <a:rPr lang="en-GB" sz="2400" dirty="0">
                <a:latin typeface="Calibri"/>
                <a:ea typeface="Open Sans"/>
                <a:cs typeface="Open Sans"/>
              </a:rPr>
              <a:t> Time Limit: 1 minute</a:t>
            </a:r>
          </a:p>
          <a:p>
            <a:pPr marL="0" indent="-29210"/>
            <a:endParaRPr lang="en-GB" dirty="0">
              <a:ea typeface="Open Sans"/>
              <a:cs typeface="Open Sans"/>
            </a:endParaRPr>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en-US"/>
              <a:t>Problem Overview</a:t>
            </a:r>
            <a:endParaRPr lang="nl-NL"/>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6</a:t>
            </a:fld>
            <a:endParaRPr lang="nl-NL"/>
          </a:p>
        </p:txBody>
      </p:sp>
      <p:pic>
        <p:nvPicPr>
          <p:cNvPr id="3" name="Picture 2" descr="A red soda can with white text&#10;&#10;Description automatically generated">
            <a:extLst>
              <a:ext uri="{FF2B5EF4-FFF2-40B4-BE49-F238E27FC236}">
                <a16:creationId xmlns:a16="http://schemas.microsoft.com/office/drawing/2014/main" id="{B1E37A6F-516F-F307-B6EF-8E50AA26F602}"/>
              </a:ext>
            </a:extLst>
          </p:cNvPr>
          <p:cNvPicPr>
            <a:picLocks noChangeAspect="1"/>
          </p:cNvPicPr>
          <p:nvPr/>
        </p:nvPicPr>
        <p:blipFill>
          <a:blip r:embed="rId2"/>
          <a:stretch>
            <a:fillRect/>
          </a:stretch>
        </p:blipFill>
        <p:spPr>
          <a:xfrm>
            <a:off x="1202267" y="4288691"/>
            <a:ext cx="1074615" cy="1074615"/>
          </a:xfrm>
          <a:prstGeom prst="rect">
            <a:avLst/>
          </a:prstGeom>
          <a:ln>
            <a:noFill/>
          </a:ln>
          <a:effectLst>
            <a:softEdge rad="112500"/>
          </a:effectLst>
        </p:spPr>
      </p:pic>
      <p:pic>
        <p:nvPicPr>
          <p:cNvPr id="5" name="Picture 4" descr="A silver and black energy drink can&#10;&#10;Description automatically generated">
            <a:extLst>
              <a:ext uri="{FF2B5EF4-FFF2-40B4-BE49-F238E27FC236}">
                <a16:creationId xmlns:a16="http://schemas.microsoft.com/office/drawing/2014/main" id="{3A689660-83B5-53F8-18E0-50C9B57D0DA8}"/>
              </a:ext>
            </a:extLst>
          </p:cNvPr>
          <p:cNvPicPr>
            <a:picLocks noChangeAspect="1"/>
          </p:cNvPicPr>
          <p:nvPr/>
        </p:nvPicPr>
        <p:blipFill>
          <a:blip r:embed="rId3"/>
          <a:stretch>
            <a:fillRect/>
          </a:stretch>
        </p:blipFill>
        <p:spPr>
          <a:xfrm>
            <a:off x="2586707" y="4288690"/>
            <a:ext cx="709120" cy="1074615"/>
          </a:xfrm>
          <a:prstGeom prst="rect">
            <a:avLst/>
          </a:prstGeom>
          <a:ln>
            <a:noFill/>
          </a:ln>
          <a:effectLst>
            <a:softEdge rad="112500"/>
          </a:effectLst>
        </p:spPr>
      </p:pic>
    </p:spTree>
    <p:extLst>
      <p:ext uri="{BB962C8B-B14F-4D97-AF65-F5344CB8AC3E}">
        <p14:creationId xmlns:p14="http://schemas.microsoft.com/office/powerpoint/2010/main" val="2983146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p:txBody>
          <a:bodyPr/>
          <a:lstStyle/>
          <a:p>
            <a:r>
              <a:rPr lang="en-US"/>
              <a:t>Deep Learning</a:t>
            </a:r>
            <a:endParaRPr lang="nl-NL"/>
          </a:p>
        </p:txBody>
      </p:sp>
      <p:sp>
        <p:nvSpPr>
          <p:cNvPr id="9" name="Tijdelijke aanduiding voor inhoud 8">
            <a:extLst>
              <a:ext uri="{FF2B5EF4-FFF2-40B4-BE49-F238E27FC236}">
                <a16:creationId xmlns:a16="http://schemas.microsoft.com/office/drawing/2014/main" id="{4013CABD-8215-8049-872C-2247EFA09829}"/>
              </a:ext>
            </a:extLst>
          </p:cNvPr>
          <p:cNvSpPr>
            <a:spLocks noGrp="1"/>
          </p:cNvSpPr>
          <p:nvPr>
            <p:ph sz="quarter" idx="15"/>
          </p:nvPr>
        </p:nvSpPr>
        <p:spPr>
          <a:xfrm>
            <a:off x="537882" y="1990022"/>
            <a:ext cx="11144920" cy="3953577"/>
          </a:xfrm>
        </p:spPr>
        <p:txBody>
          <a:bodyPr wrap="square" lIns="91440" tIns="45720" rIns="91440" bIns="45720" anchor="t">
            <a:noAutofit/>
          </a:bodyPr>
          <a:lstStyle/>
          <a:p>
            <a:pPr marL="0" indent="-29210"/>
            <a:r>
              <a:rPr lang="en-GB" sz="2400" dirty="0">
                <a:latin typeface="Calibri"/>
                <a:ea typeface="Open Sans"/>
                <a:cs typeface="Open Sans"/>
              </a:rPr>
              <a:t> Explain your image classification problem: </a:t>
            </a:r>
          </a:p>
          <a:p>
            <a:pPr marL="486410" lvl="1" indent="-29210">
              <a:buClr>
                <a:schemeClr val="accent2"/>
              </a:buClr>
            </a:pPr>
            <a:r>
              <a:rPr lang="en-GB" sz="2000" dirty="0">
                <a:ea typeface="Open Sans"/>
                <a:cs typeface="Open Sans"/>
              </a:rPr>
              <a:t> Present the accuracy of the baselines (random guess, human-level performance, and basic MLP).</a:t>
            </a:r>
          </a:p>
          <a:p>
            <a:pPr marL="486410" lvl="1" indent="-29210">
              <a:buClr>
                <a:schemeClr val="accent2"/>
              </a:buClr>
            </a:pPr>
            <a:r>
              <a:rPr lang="en-GB" sz="2000" dirty="0">
                <a:ea typeface="Open Sans"/>
                <a:cs typeface="Open Sans"/>
              </a:rPr>
              <a:t>So the accuracy of the random guess is 50% and the human-level performance is 90% and the accuracy of the MLP is around 83%</a:t>
            </a:r>
          </a:p>
          <a:p>
            <a:pPr marL="457200" lvl="1" indent="0">
              <a:buClr>
                <a:schemeClr val="accent2"/>
              </a:buClr>
              <a:buNone/>
            </a:pPr>
            <a:endParaRPr lang="en-GB" sz="2000" dirty="0">
              <a:ea typeface="Open Sans"/>
              <a:cs typeface="Open Sans"/>
            </a:endParaRPr>
          </a:p>
          <a:p>
            <a:pPr marL="0" indent="-29210"/>
            <a:r>
              <a:rPr lang="en-GB" sz="2400" dirty="0">
                <a:latin typeface="Calibri"/>
                <a:ea typeface="Open Sans"/>
                <a:cs typeface="Open Sans"/>
              </a:rPr>
              <a:t> Time Limit: 1 minute</a:t>
            </a:r>
          </a:p>
          <a:p>
            <a:pPr marL="0" indent="-29210"/>
            <a:endParaRPr lang="en-GB" dirty="0">
              <a:ea typeface="Open Sans"/>
              <a:cs typeface="Open Sans"/>
            </a:endParaRPr>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en-US"/>
              <a:t>Problem Overview</a:t>
            </a:r>
            <a:endParaRPr lang="nl-NL"/>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7</a:t>
            </a:fld>
            <a:endParaRPr lang="nl-NL"/>
          </a:p>
        </p:txBody>
      </p:sp>
    </p:spTree>
    <p:extLst>
      <p:ext uri="{BB962C8B-B14F-4D97-AF65-F5344CB8AC3E}">
        <p14:creationId xmlns:p14="http://schemas.microsoft.com/office/powerpoint/2010/main" val="2093340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p:txBody>
          <a:bodyPr/>
          <a:lstStyle/>
          <a:p>
            <a:r>
              <a:rPr lang="en-US"/>
              <a:t>Deep Learning</a:t>
            </a:r>
            <a:endParaRPr lang="nl-NL"/>
          </a:p>
        </p:txBody>
      </p:sp>
      <p:sp>
        <p:nvSpPr>
          <p:cNvPr id="9" name="Tijdelijke aanduiding voor inhoud 8">
            <a:extLst>
              <a:ext uri="{FF2B5EF4-FFF2-40B4-BE49-F238E27FC236}">
                <a16:creationId xmlns:a16="http://schemas.microsoft.com/office/drawing/2014/main" id="{4013CABD-8215-8049-872C-2247EFA09829}"/>
              </a:ext>
            </a:extLst>
          </p:cNvPr>
          <p:cNvSpPr>
            <a:spLocks noGrp="1"/>
          </p:cNvSpPr>
          <p:nvPr>
            <p:ph sz="quarter" idx="15"/>
          </p:nvPr>
        </p:nvSpPr>
        <p:spPr>
          <a:xfrm>
            <a:off x="537882" y="1990023"/>
            <a:ext cx="11144920" cy="3627730"/>
          </a:xfrm>
        </p:spPr>
        <p:txBody>
          <a:bodyPr wrap="square" lIns="91440" tIns="45720" rIns="91440" bIns="45720" anchor="t">
            <a:noAutofit/>
          </a:bodyPr>
          <a:lstStyle/>
          <a:p>
            <a:pPr marL="0" indent="-29210"/>
            <a:endParaRPr lang="en-GB" sz="1200" dirty="0">
              <a:latin typeface="Calibri"/>
              <a:ea typeface="Open Sans"/>
              <a:cs typeface="Open Sans"/>
            </a:endParaRPr>
          </a:p>
          <a:p>
            <a:pPr marL="0" indent="-29210"/>
            <a:r>
              <a:rPr lang="en-GB" sz="2000" dirty="0">
                <a:latin typeface="Calibri"/>
                <a:ea typeface="Open Sans"/>
                <a:cs typeface="Open Sans"/>
              </a:rPr>
              <a:t>Loading </a:t>
            </a:r>
          </a:p>
          <a:p>
            <a:pPr marL="0" indent="-29210"/>
            <a:endParaRPr lang="en-GB" sz="2000" dirty="0">
              <a:latin typeface="Calibri"/>
              <a:ea typeface="Open Sans"/>
              <a:cs typeface="Open Sans"/>
            </a:endParaRPr>
          </a:p>
          <a:p>
            <a:pPr marL="0" indent="-29210"/>
            <a:r>
              <a:rPr lang="en-GB" sz="2000" dirty="0">
                <a:latin typeface="Calibri"/>
                <a:ea typeface="Open Sans"/>
                <a:cs typeface="Open Sans"/>
              </a:rPr>
              <a:t>Pre processing </a:t>
            </a:r>
          </a:p>
          <a:p>
            <a:pPr marL="0" indent="-29210"/>
            <a:endParaRPr lang="en-GB" sz="2000" dirty="0">
              <a:latin typeface="Calibri"/>
              <a:ea typeface="Open Sans"/>
              <a:cs typeface="Open Sans"/>
            </a:endParaRPr>
          </a:p>
          <a:p>
            <a:pPr marL="0" indent="-29210"/>
            <a:r>
              <a:rPr lang="en-GB" sz="2000" dirty="0">
                <a:latin typeface="Calibri"/>
                <a:ea typeface="Open Sans"/>
                <a:cs typeface="Open Sans"/>
              </a:rPr>
              <a:t>Splitting </a:t>
            </a:r>
          </a:p>
          <a:p>
            <a:pPr marL="0" indent="-29210"/>
            <a:endParaRPr lang="en-GB" sz="2000" dirty="0">
              <a:latin typeface="Calibri"/>
              <a:ea typeface="Open Sans"/>
              <a:cs typeface="Open Sans"/>
            </a:endParaRPr>
          </a:p>
          <a:p>
            <a:pPr marL="0" indent="-29210"/>
            <a:r>
              <a:rPr lang="en-GB" sz="2000" dirty="0">
                <a:latin typeface="Calibri"/>
                <a:ea typeface="Open Sans"/>
                <a:cs typeface="Open Sans"/>
              </a:rPr>
              <a:t>Architecture</a:t>
            </a:r>
          </a:p>
          <a:p>
            <a:pPr marL="0" indent="-29210"/>
            <a:endParaRPr lang="en-GB" sz="2000" dirty="0">
              <a:latin typeface="Calibri"/>
              <a:ea typeface="Open Sans"/>
              <a:cs typeface="Open Sans"/>
            </a:endParaRPr>
          </a:p>
          <a:p>
            <a:pPr marL="0" indent="-29210"/>
            <a:r>
              <a:rPr lang="en-GB" sz="2000" dirty="0">
                <a:latin typeface="Calibri"/>
                <a:ea typeface="Open Sans"/>
                <a:cs typeface="Open Sans"/>
              </a:rPr>
              <a:t>Fitting  </a:t>
            </a:r>
          </a:p>
          <a:p>
            <a:pPr marL="457200" lvl="1" indent="0">
              <a:buClr>
                <a:schemeClr val="accent2"/>
              </a:buClr>
              <a:buNone/>
            </a:pPr>
            <a:endParaRPr lang="en-GB" sz="2000" dirty="0">
              <a:ea typeface="Open Sans"/>
              <a:cs typeface="Open Sans"/>
            </a:endParaRPr>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en-US" dirty="0"/>
              <a:t>Model Overview</a:t>
            </a:r>
            <a:endParaRPr lang="nl-NL" dirty="0"/>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8</a:t>
            </a:fld>
            <a:endParaRPr lang="nl-NL"/>
          </a:p>
        </p:txBody>
      </p:sp>
      <p:pic>
        <p:nvPicPr>
          <p:cNvPr id="3" name="Picture 2">
            <a:extLst>
              <a:ext uri="{FF2B5EF4-FFF2-40B4-BE49-F238E27FC236}">
                <a16:creationId xmlns:a16="http://schemas.microsoft.com/office/drawing/2014/main" id="{744FCDA2-26C2-E510-025E-B0114A2E2728}"/>
              </a:ext>
            </a:extLst>
          </p:cNvPr>
          <p:cNvPicPr>
            <a:picLocks noChangeAspect="1"/>
          </p:cNvPicPr>
          <p:nvPr/>
        </p:nvPicPr>
        <p:blipFill>
          <a:blip r:embed="rId2"/>
          <a:stretch>
            <a:fillRect/>
          </a:stretch>
        </p:blipFill>
        <p:spPr>
          <a:xfrm>
            <a:off x="4282830" y="2216863"/>
            <a:ext cx="4954954" cy="36277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87706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p:txBody>
          <a:bodyPr/>
          <a:lstStyle/>
          <a:p>
            <a:r>
              <a:rPr lang="en-US"/>
              <a:t>Deep Learning</a:t>
            </a:r>
            <a:endParaRPr lang="nl-NL"/>
          </a:p>
        </p:txBody>
      </p:sp>
      <p:sp>
        <p:nvSpPr>
          <p:cNvPr id="9" name="Tijdelijke aanduiding voor inhoud 8">
            <a:extLst>
              <a:ext uri="{FF2B5EF4-FFF2-40B4-BE49-F238E27FC236}">
                <a16:creationId xmlns:a16="http://schemas.microsoft.com/office/drawing/2014/main" id="{4013CABD-8215-8049-872C-2247EFA09829}"/>
              </a:ext>
            </a:extLst>
          </p:cNvPr>
          <p:cNvSpPr>
            <a:spLocks noGrp="1"/>
          </p:cNvSpPr>
          <p:nvPr>
            <p:ph sz="quarter" idx="15"/>
          </p:nvPr>
        </p:nvSpPr>
        <p:spPr>
          <a:xfrm>
            <a:off x="537882" y="1990023"/>
            <a:ext cx="11144920" cy="3627730"/>
          </a:xfrm>
        </p:spPr>
        <p:txBody>
          <a:bodyPr wrap="square" lIns="91440" tIns="45720" rIns="91440" bIns="45720" anchor="t">
            <a:noAutofit/>
          </a:bodyPr>
          <a:lstStyle/>
          <a:p>
            <a:pPr marL="0" indent="-29210"/>
            <a:r>
              <a:rPr lang="en-GB" sz="2400" dirty="0">
                <a:latin typeface="Calibri"/>
                <a:ea typeface="Open Sans"/>
                <a:cs typeface="Open Sans"/>
              </a:rPr>
              <a:t> Present the performance of your model:</a:t>
            </a:r>
          </a:p>
          <a:p>
            <a:pPr marL="486410" lvl="1" indent="-29210">
              <a:buClr>
                <a:schemeClr val="accent2"/>
              </a:buClr>
            </a:pPr>
            <a:r>
              <a:rPr lang="en-US" sz="2000" dirty="0">
                <a:ea typeface="Open Sans"/>
                <a:cs typeface="Open Sans"/>
              </a:rPr>
              <a:t> Show and explain the results obtained with the final version of your model using appropriate metrics and/or plots</a:t>
            </a:r>
            <a:r>
              <a:rPr lang="en-GB" sz="2000" dirty="0">
                <a:ea typeface="Open Sans"/>
                <a:cs typeface="Open Sans"/>
              </a:rPr>
              <a:t>.</a:t>
            </a:r>
          </a:p>
          <a:p>
            <a:pPr marL="486410" lvl="1" indent="-29210">
              <a:buClr>
                <a:schemeClr val="accent2"/>
              </a:buClr>
            </a:pPr>
            <a:endParaRPr lang="en-GB" sz="2000" dirty="0">
              <a:ea typeface="Open Sans"/>
              <a:cs typeface="Open Sans"/>
            </a:endParaRPr>
          </a:p>
          <a:p>
            <a:pPr marL="486410" lvl="1" indent="-29210">
              <a:buClr>
                <a:schemeClr val="accent2"/>
              </a:buClr>
            </a:pPr>
            <a:endParaRPr lang="en-GB" sz="2000" dirty="0">
              <a:ea typeface="Open Sans"/>
              <a:cs typeface="Open Sans"/>
            </a:endParaRPr>
          </a:p>
          <a:p>
            <a:pPr marL="486410" lvl="1" indent="-29210">
              <a:buClr>
                <a:schemeClr val="accent2"/>
              </a:buClr>
            </a:pPr>
            <a:endParaRPr lang="en-GB" sz="2000" dirty="0">
              <a:ea typeface="Open Sans"/>
              <a:cs typeface="Open Sans"/>
            </a:endParaRPr>
          </a:p>
          <a:p>
            <a:pPr marL="486410" lvl="1" indent="-29210">
              <a:buClr>
                <a:schemeClr val="accent2"/>
              </a:buClr>
            </a:pPr>
            <a:endParaRPr lang="en-GB" sz="2000" dirty="0">
              <a:ea typeface="Open Sans"/>
              <a:cs typeface="Open Sans"/>
            </a:endParaRPr>
          </a:p>
          <a:p>
            <a:pPr marL="486410" lvl="1" indent="-29210">
              <a:buClr>
                <a:schemeClr val="accent2"/>
              </a:buClr>
            </a:pPr>
            <a:endParaRPr lang="en-GB" sz="2000" dirty="0">
              <a:ea typeface="Open Sans"/>
              <a:cs typeface="Open Sans"/>
            </a:endParaRPr>
          </a:p>
          <a:p>
            <a:pPr marL="486410" lvl="1" indent="-29210">
              <a:buClr>
                <a:schemeClr val="accent2"/>
              </a:buClr>
            </a:pPr>
            <a:endParaRPr lang="en-GB" sz="2000" dirty="0">
              <a:ea typeface="Open Sans"/>
              <a:cs typeface="Open Sans"/>
            </a:endParaRPr>
          </a:p>
          <a:p>
            <a:pPr marL="0" indent="-29210"/>
            <a:endParaRPr lang="en-GB" dirty="0">
              <a:ea typeface="Open Sans"/>
              <a:cs typeface="Open Sans"/>
            </a:endParaRPr>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en-US"/>
              <a:t>Model Performance</a:t>
            </a:r>
            <a:endParaRPr lang="nl-NL"/>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9</a:t>
            </a:fld>
            <a:endParaRPr lang="nl-NL"/>
          </a:p>
        </p:txBody>
      </p:sp>
      <p:pic>
        <p:nvPicPr>
          <p:cNvPr id="3" name="Picture 2">
            <a:extLst>
              <a:ext uri="{FF2B5EF4-FFF2-40B4-BE49-F238E27FC236}">
                <a16:creationId xmlns:a16="http://schemas.microsoft.com/office/drawing/2014/main" id="{B75DD5D0-69C0-B851-770D-253B1AA4CE1C}"/>
              </a:ext>
            </a:extLst>
          </p:cNvPr>
          <p:cNvPicPr>
            <a:picLocks noChangeAspect="1"/>
          </p:cNvPicPr>
          <p:nvPr/>
        </p:nvPicPr>
        <p:blipFill>
          <a:blip r:embed="rId2"/>
          <a:stretch>
            <a:fillRect/>
          </a:stretch>
        </p:blipFill>
        <p:spPr>
          <a:xfrm>
            <a:off x="8081106" y="3085123"/>
            <a:ext cx="3573012" cy="27245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A89F79B7-73E3-9B3A-FFE7-0BB358A42F8B}"/>
              </a:ext>
            </a:extLst>
          </p:cNvPr>
          <p:cNvPicPr>
            <a:picLocks noChangeAspect="1"/>
          </p:cNvPicPr>
          <p:nvPr/>
        </p:nvPicPr>
        <p:blipFill>
          <a:blip r:embed="rId3"/>
          <a:stretch>
            <a:fillRect/>
          </a:stretch>
        </p:blipFill>
        <p:spPr>
          <a:xfrm>
            <a:off x="3642433" y="3085123"/>
            <a:ext cx="4094579" cy="27842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6914332"/>
      </p:ext>
    </p:extLst>
  </p:cSld>
  <p:clrMapOvr>
    <a:masterClrMapping/>
  </p:clrMapOvr>
</p:sld>
</file>

<file path=ppt/theme/theme1.xml><?xml version="1.0" encoding="utf-8"?>
<a:theme xmlns:a="http://schemas.openxmlformats.org/drawingml/2006/main" name="TITLE SIDE">
  <a:themeElements>
    <a:clrScheme name="Aangepast 2">
      <a:dk1>
        <a:srgbClr val="000000"/>
      </a:dk1>
      <a:lt1>
        <a:srgbClr val="FFFFFF"/>
      </a:lt1>
      <a:dk2>
        <a:srgbClr val="0E3D67"/>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74072DD1-003A-498D-805F-6F12813DF1F1}"/>
    </a:ext>
  </a:extLst>
</a:theme>
</file>

<file path=ppt/theme/theme2.xml><?xml version="1.0" encoding="utf-8"?>
<a:theme xmlns:a="http://schemas.openxmlformats.org/drawingml/2006/main" name="TEXT SLIDE">
  <a:themeElements>
    <a:clrScheme name="BUas Thema">
      <a:dk1>
        <a:srgbClr val="000000"/>
      </a:dk1>
      <a:lt1>
        <a:srgbClr val="FFFFFF"/>
      </a:lt1>
      <a:dk2>
        <a:srgbClr val="0E3D67"/>
      </a:dk2>
      <a:lt2>
        <a:srgbClr val="E7E6E6"/>
      </a:lt2>
      <a:accent1>
        <a:srgbClr val="00B7ED"/>
      </a:accent1>
      <a:accent2>
        <a:srgbClr val="EC7C30"/>
      </a:accent2>
      <a:accent3>
        <a:srgbClr val="FDFFFE"/>
      </a:accent3>
      <a:accent4>
        <a:srgbClr val="FDFFFE"/>
      </a:accent4>
      <a:accent5>
        <a:srgbClr val="FDFFFE"/>
      </a:accent5>
      <a:accent6>
        <a:srgbClr val="FDFFFE"/>
      </a:accent6>
      <a:hlink>
        <a:srgbClr val="FDFFFE"/>
      </a:hlink>
      <a:folHlink>
        <a:srgbClr val="EC7C3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858C82BB-7DD2-4828-892B-C2A10CE3C946}"/>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35914ba8-9e4a-4224-9594-5062124be8f1" xsi:nil="true"/>
    <lcf76f155ced4ddcb4097134ff3c332f xmlns="cafc3e4c-b146-46b8-8a52-78ced9164e87">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78F7411FF5BA04C8BB948E4423DB960" ma:contentTypeVersion="14" ma:contentTypeDescription="Create a new document." ma:contentTypeScope="" ma:versionID="d1414ec7071dd118dd6e0a03231a539a">
  <xsd:schema xmlns:xsd="http://www.w3.org/2001/XMLSchema" xmlns:xs="http://www.w3.org/2001/XMLSchema" xmlns:p="http://schemas.microsoft.com/office/2006/metadata/properties" xmlns:ns2="cafc3e4c-b146-46b8-8a52-78ced9164e87" xmlns:ns3="35914ba8-9e4a-4224-9594-5062124be8f1" targetNamespace="http://schemas.microsoft.com/office/2006/metadata/properties" ma:root="true" ma:fieldsID="3eef441954570387784f88d2d7e788f7" ns2:_="" ns3:_="">
    <xsd:import namespace="cafc3e4c-b146-46b8-8a52-78ced9164e87"/>
    <xsd:import namespace="35914ba8-9e4a-4224-9594-5062124be8f1"/>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GenerationTime" minOccurs="0"/>
                <xsd:element ref="ns2:MediaServiceEventHashCode" minOccurs="0"/>
                <xsd:element ref="ns2:MediaServiceDateTaken" minOccurs="0"/>
                <xsd:element ref="ns2:MediaServiceOCR"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fc3e4c-b146-46b8-8a52-78ced9164e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365a90ea-d0e7-4aae-8ef9-9f5dd1eb65e3" ma:termSetId="09814cd3-568e-fe90-9814-8d621ff8fb84" ma:anchorId="fba54fb3-c3e1-fe81-a776-ca4b69148c4d" ma:open="true" ma:isKeyword="false">
      <xsd:complexType>
        <xsd:sequence>
          <xsd:element ref="pc:Terms" minOccurs="0" maxOccurs="1"/>
        </xsd:sequence>
      </xsd:complex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5914ba8-9e4a-4224-9594-5062124be8f1"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3036bc52-4a51-452c-ad2d-608e46149e65}" ma:internalName="TaxCatchAll" ma:showField="CatchAllData" ma:web="35914ba8-9e4a-4224-9594-5062124be8f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8080B34-2E67-4CAF-8EF6-72F240EC50BC}">
  <ds:schemaRefs>
    <ds:schemaRef ds:uri="35914ba8-9e4a-4224-9594-5062124be8f1"/>
    <ds:schemaRef ds:uri="cafc3e4c-b146-46b8-8a52-78ced9164e8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4DFC9CAF-BBE9-4F22-BA53-CE4EA456A87D}">
  <ds:schemaRefs>
    <ds:schemaRef ds:uri="35914ba8-9e4a-4224-9594-5062124be8f1"/>
    <ds:schemaRef ds:uri="cafc3e4c-b146-46b8-8a52-78ced9164e8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BDE96B7-2B32-41BB-94C3-26DDC5AA149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BUas Powerpoint</Template>
  <TotalTime>2425</TotalTime>
  <Words>655</Words>
  <Application>Microsoft Office PowerPoint</Application>
  <PresentationFormat>Widescreen</PresentationFormat>
  <Paragraphs>110</Paragraphs>
  <Slides>14</Slides>
  <Notes>1</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14</vt:i4>
      </vt:variant>
    </vt:vector>
  </HeadingPairs>
  <TitlesOfParts>
    <vt:vector size="22" baseType="lpstr">
      <vt:lpstr>Arial</vt:lpstr>
      <vt:lpstr>Calibri</vt:lpstr>
      <vt:lpstr>Open Sans</vt:lpstr>
      <vt:lpstr>Open Sans Semibold</vt:lpstr>
      <vt:lpstr>Open Sans Semibold</vt:lpstr>
      <vt:lpstr>Söhne</vt:lpstr>
      <vt:lpstr>TITLE SIDE</vt:lpstr>
      <vt:lpstr>TEXT SLIDE</vt:lpstr>
      <vt:lpstr>Project Proposal: Developing an image classifier for recycling facilities to enhance sorting efficiency and recycled material quality.   Block-C Data Modelling </vt:lpstr>
      <vt:lpstr>Project Pitch</vt:lpstr>
      <vt:lpstr>Project Pitch</vt:lpstr>
      <vt:lpstr>Project Pitch</vt:lpstr>
      <vt:lpstr>Project Pitch</vt:lpstr>
      <vt:lpstr>Problem Overview</vt:lpstr>
      <vt:lpstr>Problem Overview</vt:lpstr>
      <vt:lpstr>Model Overview</vt:lpstr>
      <vt:lpstr>Model Performance</vt:lpstr>
      <vt:lpstr>Model Interpretability</vt:lpstr>
      <vt:lpstr>Model Interpretability</vt:lpstr>
      <vt:lpstr>User Study</vt:lpstr>
      <vt:lpstr>Demo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Heijligers, Bram</dc:creator>
  <cp:lastModifiedBy>Musaed Sadeq Musaed Al-Fareh, Musaed (225739)</cp:lastModifiedBy>
  <cp:revision>90</cp:revision>
  <dcterms:created xsi:type="dcterms:W3CDTF">2022-12-20T17:29:36Z</dcterms:created>
  <dcterms:modified xsi:type="dcterms:W3CDTF">2024-04-12T04:13:35Z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0x010100378F7411FF5BA04C8BB948E4423DB960</vt:lpwstr>
  </property>
  <property fmtid="{D5CDD505-2E9C-101B-9397-08002B2CF9AE}" pid="3" name="MediaServiceImageTags">
    <vt:lpwstr/>
  </property>
</Properties>
</file>